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Lst>
  <p:notesMasterIdLst>
    <p:notesMasterId r:id="rId67"/>
  </p:notesMasterIdLst>
  <p:handoutMasterIdLst>
    <p:handoutMasterId r:id="rId101"/>
  </p:handoutMasterIdLst>
  <p:sldIdLst>
    <p:sldId id="256" r:id="rId46"/>
    <p:sldId id="257" r:id="rId47"/>
    <p:sldId id="330" r:id="rId48"/>
    <p:sldId id="378" r:id="rId49"/>
    <p:sldId id="385" r:id="rId50"/>
    <p:sldId id="382" r:id="rId51"/>
    <p:sldId id="387" r:id="rId52"/>
    <p:sldId id="388" r:id="rId53"/>
    <p:sldId id="593" r:id="rId54"/>
    <p:sldId id="386" r:id="rId55"/>
    <p:sldId id="391" r:id="rId56"/>
    <p:sldId id="389" r:id="rId57"/>
    <p:sldId id="416" r:id="rId58"/>
    <p:sldId id="394" r:id="rId59"/>
    <p:sldId id="261" r:id="rId60"/>
    <p:sldId id="409" r:id="rId61"/>
    <p:sldId id="595" r:id="rId62"/>
    <p:sldId id="481" r:id="rId63"/>
    <p:sldId id="414" r:id="rId64"/>
    <p:sldId id="594" r:id="rId65"/>
    <p:sldId id="411" r:id="rId66"/>
    <p:sldId id="413" r:id="rId68"/>
    <p:sldId id="638" r:id="rId69"/>
    <p:sldId id="412" r:id="rId70"/>
    <p:sldId id="596" r:id="rId71"/>
    <p:sldId id="417" r:id="rId72"/>
    <p:sldId id="415" r:id="rId73"/>
    <p:sldId id="418" r:id="rId74"/>
    <p:sldId id="397" r:id="rId75"/>
    <p:sldId id="396" r:id="rId76"/>
    <p:sldId id="598" r:id="rId77"/>
    <p:sldId id="404" r:id="rId78"/>
    <p:sldId id="398" r:id="rId79"/>
    <p:sldId id="399" r:id="rId80"/>
    <p:sldId id="445" r:id="rId81"/>
    <p:sldId id="463" r:id="rId82"/>
    <p:sldId id="446" r:id="rId83"/>
    <p:sldId id="565" r:id="rId84"/>
    <p:sldId id="400" r:id="rId85"/>
    <p:sldId id="513" r:id="rId86"/>
    <p:sldId id="564" r:id="rId87"/>
    <p:sldId id="447" r:id="rId88"/>
    <p:sldId id="448" r:id="rId89"/>
    <p:sldId id="450" r:id="rId90"/>
    <p:sldId id="420" r:id="rId91"/>
    <p:sldId id="599" r:id="rId92"/>
    <p:sldId id="405" r:id="rId93"/>
    <p:sldId id="597" r:id="rId94"/>
    <p:sldId id="395" r:id="rId95"/>
    <p:sldId id="421" r:id="rId96"/>
    <p:sldId id="530" r:id="rId97"/>
    <p:sldId id="408" r:id="rId98"/>
    <p:sldId id="442" r:id="rId99"/>
    <p:sldId id="347" r:id="rId100"/>
  </p:sldIdLst>
  <p:sldSz cx="12192000" cy="6858000"/>
  <p:notesSz cx="6858000" cy="9144000"/>
  <p:embeddedFontLst>
    <p:embeddedFont>
      <p:font typeface="方正清刻本悦宋简体" panose="02000000000000000000" pitchFamily="2" charset="-122"/>
      <p:regular r:id="rId105"/>
    </p:embeddedFont>
    <p:embeddedFont>
      <p:font typeface="Century Gothic" panose="020B0502020202020204" pitchFamily="34" charset="0"/>
      <p:regular r:id="rId106"/>
    </p:embeddedFont>
    <p:embeddedFont>
      <p:font typeface="Calibri" panose="020F0502020204030204" charset="0"/>
      <p:regular r:id="rId10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14" d="100"/>
          <a:sy n="114" d="100"/>
        </p:scale>
        <p:origin x="200" y="44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3.xml"/><Relationship Id="rId98" Type="http://schemas.openxmlformats.org/officeDocument/2006/relationships/slide" Target="slides/slide52.xml"/><Relationship Id="rId97" Type="http://schemas.openxmlformats.org/officeDocument/2006/relationships/slide" Target="slides/slide51.xml"/><Relationship Id="rId96" Type="http://schemas.openxmlformats.org/officeDocument/2006/relationships/slide" Target="slides/slide50.xml"/><Relationship Id="rId95" Type="http://schemas.openxmlformats.org/officeDocument/2006/relationships/slide" Target="slides/slide49.xml"/><Relationship Id="rId94" Type="http://schemas.openxmlformats.org/officeDocument/2006/relationships/slide" Target="slides/slide48.xml"/><Relationship Id="rId93" Type="http://schemas.openxmlformats.org/officeDocument/2006/relationships/slide" Target="slides/slide47.xml"/><Relationship Id="rId92" Type="http://schemas.openxmlformats.org/officeDocument/2006/relationships/slide" Target="slides/slide46.xml"/><Relationship Id="rId91" Type="http://schemas.openxmlformats.org/officeDocument/2006/relationships/slide" Target="slides/slide45.xml"/><Relationship Id="rId90" Type="http://schemas.openxmlformats.org/officeDocument/2006/relationships/slide" Target="slides/slide44.xml"/><Relationship Id="rId9" Type="http://schemas.openxmlformats.org/officeDocument/2006/relationships/slideMaster" Target="slideMasters/slideMaster8.xml"/><Relationship Id="rId89" Type="http://schemas.openxmlformats.org/officeDocument/2006/relationships/slide" Target="slides/slide43.xml"/><Relationship Id="rId88" Type="http://schemas.openxmlformats.org/officeDocument/2006/relationships/slide" Target="slides/slide42.xml"/><Relationship Id="rId87" Type="http://schemas.openxmlformats.org/officeDocument/2006/relationships/slide" Target="slides/slide41.xml"/><Relationship Id="rId86" Type="http://schemas.openxmlformats.org/officeDocument/2006/relationships/slide" Target="slides/slide40.xml"/><Relationship Id="rId85" Type="http://schemas.openxmlformats.org/officeDocument/2006/relationships/slide" Target="slides/slide39.xml"/><Relationship Id="rId84" Type="http://schemas.openxmlformats.org/officeDocument/2006/relationships/slide" Target="slides/slide38.xml"/><Relationship Id="rId83" Type="http://schemas.openxmlformats.org/officeDocument/2006/relationships/slide" Target="slides/slide37.xml"/><Relationship Id="rId82" Type="http://schemas.openxmlformats.org/officeDocument/2006/relationships/slide" Target="slides/slide36.xml"/><Relationship Id="rId81" Type="http://schemas.openxmlformats.org/officeDocument/2006/relationships/slide" Target="slides/slide35.xml"/><Relationship Id="rId80" Type="http://schemas.openxmlformats.org/officeDocument/2006/relationships/slide" Target="slides/slide34.xml"/><Relationship Id="rId8" Type="http://schemas.openxmlformats.org/officeDocument/2006/relationships/slideMaster" Target="slideMasters/slideMaster7.xml"/><Relationship Id="rId79" Type="http://schemas.openxmlformats.org/officeDocument/2006/relationships/slide" Target="slides/slide33.xml"/><Relationship Id="rId78" Type="http://schemas.openxmlformats.org/officeDocument/2006/relationships/slide" Target="slides/slide32.xml"/><Relationship Id="rId77" Type="http://schemas.openxmlformats.org/officeDocument/2006/relationships/slide" Target="slides/slide31.xml"/><Relationship Id="rId76" Type="http://schemas.openxmlformats.org/officeDocument/2006/relationships/slide" Target="slides/slide30.xml"/><Relationship Id="rId75" Type="http://schemas.openxmlformats.org/officeDocument/2006/relationships/slide" Target="slides/slide29.xml"/><Relationship Id="rId74" Type="http://schemas.openxmlformats.org/officeDocument/2006/relationships/slide" Target="slides/slide28.xml"/><Relationship Id="rId73" Type="http://schemas.openxmlformats.org/officeDocument/2006/relationships/slide" Target="slides/slide27.xml"/><Relationship Id="rId72" Type="http://schemas.openxmlformats.org/officeDocument/2006/relationships/slide" Target="slides/slide26.xml"/><Relationship Id="rId71" Type="http://schemas.openxmlformats.org/officeDocument/2006/relationships/slide" Target="slides/slide25.xml"/><Relationship Id="rId70" Type="http://schemas.openxmlformats.org/officeDocument/2006/relationships/slide" Target="slides/slide24.xml"/><Relationship Id="rId7" Type="http://schemas.openxmlformats.org/officeDocument/2006/relationships/slideMaster" Target="slideMasters/slideMaster6.xml"/><Relationship Id="rId69" Type="http://schemas.openxmlformats.org/officeDocument/2006/relationships/slide" Target="slides/slide23.xml"/><Relationship Id="rId68" Type="http://schemas.openxmlformats.org/officeDocument/2006/relationships/slide" Target="slides/slide22.xml"/><Relationship Id="rId67" Type="http://schemas.openxmlformats.org/officeDocument/2006/relationships/notesMaster" Target="notesMasters/notesMaster1.xml"/><Relationship Id="rId66" Type="http://schemas.openxmlformats.org/officeDocument/2006/relationships/slide" Target="slides/slide21.xml"/><Relationship Id="rId65" Type="http://schemas.openxmlformats.org/officeDocument/2006/relationships/slide" Target="slides/slide20.xml"/><Relationship Id="rId64" Type="http://schemas.openxmlformats.org/officeDocument/2006/relationships/slide" Target="slides/slide19.xml"/><Relationship Id="rId63" Type="http://schemas.openxmlformats.org/officeDocument/2006/relationships/slide" Target="slides/slide18.xml"/><Relationship Id="rId62" Type="http://schemas.openxmlformats.org/officeDocument/2006/relationships/slide" Target="slides/slide17.xml"/><Relationship Id="rId61" Type="http://schemas.openxmlformats.org/officeDocument/2006/relationships/slide" Target="slides/slide16.xml"/><Relationship Id="rId60" Type="http://schemas.openxmlformats.org/officeDocument/2006/relationships/slide" Target="slides/slide15.xml"/><Relationship Id="rId6" Type="http://schemas.openxmlformats.org/officeDocument/2006/relationships/slideMaster" Target="slideMasters/slideMaster5.xml"/><Relationship Id="rId59" Type="http://schemas.openxmlformats.org/officeDocument/2006/relationships/slide" Target="slides/slide14.xml"/><Relationship Id="rId58" Type="http://schemas.openxmlformats.org/officeDocument/2006/relationships/slide" Target="slides/slide13.xml"/><Relationship Id="rId57" Type="http://schemas.openxmlformats.org/officeDocument/2006/relationships/slide" Target="slides/slide12.xml"/><Relationship Id="rId56" Type="http://schemas.openxmlformats.org/officeDocument/2006/relationships/slide" Target="slides/slide11.xml"/><Relationship Id="rId55" Type="http://schemas.openxmlformats.org/officeDocument/2006/relationships/slide" Target="slides/slide10.xml"/><Relationship Id="rId54" Type="http://schemas.openxmlformats.org/officeDocument/2006/relationships/slide" Target="slides/slide9.xml"/><Relationship Id="rId53" Type="http://schemas.openxmlformats.org/officeDocument/2006/relationships/slide" Target="slides/slide8.xml"/><Relationship Id="rId52" Type="http://schemas.openxmlformats.org/officeDocument/2006/relationships/slide" Target="slides/slide7.xml"/><Relationship Id="rId51" Type="http://schemas.openxmlformats.org/officeDocument/2006/relationships/slide" Target="slides/slide6.xml"/><Relationship Id="rId50" Type="http://schemas.openxmlformats.org/officeDocument/2006/relationships/slide" Target="slides/slide5.xml"/><Relationship Id="rId5" Type="http://schemas.openxmlformats.org/officeDocument/2006/relationships/slideMaster" Target="slideMasters/slideMaster4.xml"/><Relationship Id="rId49" Type="http://schemas.openxmlformats.org/officeDocument/2006/relationships/slide" Target="slides/slide4.xml"/><Relationship Id="rId48" Type="http://schemas.openxmlformats.org/officeDocument/2006/relationships/slide" Target="slides/slide3.xml"/><Relationship Id="rId47" Type="http://schemas.openxmlformats.org/officeDocument/2006/relationships/slide" Target="slides/slide2.xml"/><Relationship Id="rId46" Type="http://schemas.openxmlformats.org/officeDocument/2006/relationships/slide" Target="slides/slide1.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7" Type="http://schemas.openxmlformats.org/officeDocument/2006/relationships/font" Target="fonts/font3.fntdata"/><Relationship Id="rId106" Type="http://schemas.openxmlformats.org/officeDocument/2006/relationships/font" Target="fonts/font2.fntdata"/><Relationship Id="rId105" Type="http://schemas.openxmlformats.org/officeDocument/2006/relationships/font" Target="fonts/font1.fntdata"/><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54.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4.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99.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46.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63.xml"/><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68.xml"/><Relationship Id="rId2" Type="http://schemas.openxmlformats.org/officeDocument/2006/relationships/image" Target="../media/image28.png"/><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25.xml"/><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030" y="2686050"/>
            <a:ext cx="4853305" cy="1168400"/>
          </a:xfrm>
          <a:prstGeom prst="rect">
            <a:avLst/>
          </a:prstGeom>
          <a:noFill/>
        </p:spPr>
        <p:txBody>
          <a:bodyPr wrap="square" rtlCol="0">
            <a:spAutoFit/>
          </a:bodyPr>
          <a:lstStyle/>
          <a:p>
            <a:pPr algn="ctr"/>
            <a:r>
              <a:rPr lang="en-US" altLang="zh-CN" sz="7000" dirty="0">
                <a:solidFill>
                  <a:srgbClr val="4A5A69"/>
                </a:solidFill>
                <a:latin typeface="方正清刻本悦宋简体" panose="02000000000000000000" pitchFamily="2" charset="-122"/>
                <a:ea typeface="方正清刻本悦宋简体" panose="02000000000000000000" pitchFamily="2" charset="-122"/>
              </a:rPr>
              <a:t>WondFS</a:t>
            </a:r>
            <a:endParaRPr lang="zh-CN" altLang="en-US" sz="7000" dirty="0">
              <a:solidFill>
                <a:srgbClr val="4A5A69"/>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 </a:t>
            </a:r>
            <a:r>
              <a:rPr lang="zh-CN" altLang="en-US" sz="4000" b="1"/>
              <a:t>—</a:t>
            </a:r>
            <a:r>
              <a:rPr lang="en-US" altLang="zh-CN" sz="4000" b="1"/>
              <a:t> Flash Translation Layer</a:t>
            </a:r>
            <a:endParaRPr lang="en-US" altLang="zh-CN" sz="4000" b="1"/>
          </a:p>
        </p:txBody>
      </p:sp>
      <p:pic>
        <p:nvPicPr>
          <p:cNvPr id="3" name="图片 2" descr="截屏2022-05-09 下午5.32.26"/>
          <p:cNvPicPr>
            <a:picLocks noChangeAspect="1"/>
          </p:cNvPicPr>
          <p:nvPr/>
        </p:nvPicPr>
        <p:blipFill>
          <a:blip r:embed="rId1"/>
          <a:stretch>
            <a:fillRect/>
          </a:stretch>
        </p:blipFill>
        <p:spPr>
          <a:xfrm>
            <a:off x="6317615" y="2077720"/>
            <a:ext cx="4700270" cy="2702560"/>
          </a:xfrm>
          <a:prstGeom prst="rect">
            <a:avLst/>
          </a:prstGeom>
        </p:spPr>
      </p:pic>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en-US" altLang="zh-CN" sz="3000"/>
              <a:t>LBA</a:t>
            </a:r>
            <a:r>
              <a:rPr lang="zh-CN" altLang="en-US" sz="3000"/>
              <a:t>到</a:t>
            </a:r>
            <a:r>
              <a:rPr lang="en-US" altLang="zh-CN" sz="3000"/>
              <a:t>PBA</a:t>
            </a:r>
            <a:r>
              <a:rPr lang="zh-CN" altLang="en-US" sz="3000"/>
              <a:t>的映射</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垃圾回收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擦写平衡</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FTL's Problem</a:t>
            </a:r>
            <a:endParaRPr lang="zh-CN" altLang="en-US" sz="4000" b="1"/>
          </a:p>
        </p:txBody>
      </p:sp>
      <p:pic>
        <p:nvPicPr>
          <p:cNvPr id="3" name="图片 2" descr="截屏2022-05-09 下午5.23.35"/>
          <p:cNvPicPr>
            <a:picLocks noChangeAspect="1"/>
          </p:cNvPicPr>
          <p:nvPr/>
        </p:nvPicPr>
        <p:blipFill>
          <a:blip r:embed="rId1"/>
          <a:stretch>
            <a:fillRect/>
          </a:stretch>
        </p:blipFill>
        <p:spPr>
          <a:xfrm>
            <a:off x="2906395" y="1776095"/>
            <a:ext cx="6379210" cy="470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7399020" cy="706755"/>
          </a:xfrm>
          <a:prstGeom prst="rect">
            <a:avLst/>
          </a:prstGeom>
          <a:noFill/>
        </p:spPr>
        <p:txBody>
          <a:bodyPr wrap="square" rtlCol="0">
            <a:spAutoFit/>
          </a:bodyPr>
          <a:p>
            <a:r>
              <a:rPr lang="en-US" altLang="zh-CN" sz="4000" b="1">
                <a:sym typeface="+mn-ea"/>
              </a:rPr>
              <a:t>LFS </a:t>
            </a:r>
            <a:r>
              <a:rPr lang="zh-CN" altLang="en-US" sz="4000" b="1">
                <a:sym typeface="+mn-ea"/>
              </a:rPr>
              <a:t>—</a:t>
            </a:r>
            <a:r>
              <a:rPr lang="en-US" altLang="zh-CN" sz="4000" b="1">
                <a:sym typeface="+mn-ea"/>
              </a:rPr>
              <a:t> Log-structured File System</a:t>
            </a:r>
            <a:endParaRPr lang="en-US" altLang="zh-CN" sz="4000" b="1"/>
          </a:p>
        </p:txBody>
      </p:sp>
      <p:pic>
        <p:nvPicPr>
          <p:cNvPr id="2" name="图片 1" descr="截屏2022-05-11 下午4.40.39"/>
          <p:cNvPicPr>
            <a:picLocks noChangeAspect="1"/>
          </p:cNvPicPr>
          <p:nvPr/>
        </p:nvPicPr>
        <p:blipFill>
          <a:blip r:embed="rId1"/>
          <a:stretch>
            <a:fillRect/>
          </a:stretch>
        </p:blipFill>
        <p:spPr>
          <a:xfrm>
            <a:off x="2670810" y="2319020"/>
            <a:ext cx="6849745" cy="1874520"/>
          </a:xfrm>
          <a:prstGeom prst="rect">
            <a:avLst/>
          </a:prstGeom>
        </p:spPr>
      </p:pic>
      <p:sp>
        <p:nvSpPr>
          <p:cNvPr id="3" name="文本框 2"/>
          <p:cNvSpPr txBox="1"/>
          <p:nvPr/>
        </p:nvSpPr>
        <p:spPr>
          <a:xfrm>
            <a:off x="3024505" y="4839970"/>
            <a:ext cx="6142355" cy="553085"/>
          </a:xfrm>
          <a:prstGeom prst="rect">
            <a:avLst/>
          </a:prstGeom>
          <a:noFill/>
        </p:spPr>
        <p:txBody>
          <a:bodyPr wrap="square" rtlCol="0">
            <a:spAutoFit/>
          </a:bodyPr>
          <a:p>
            <a:pPr indent="0" algn="ctr">
              <a:buFont typeface="Wingdings" panose="05000000000000000000" charset="0"/>
              <a:buNone/>
            </a:pPr>
            <a:r>
              <a:rPr lang="zh-CN" altLang="en-US" sz="3000"/>
              <a:t>经典</a:t>
            </a:r>
            <a:r>
              <a:rPr lang="en-US" altLang="zh-CN" sz="3000"/>
              <a:t>Flash</a:t>
            </a:r>
            <a:r>
              <a:rPr lang="zh-CN" altLang="en-US" sz="3000"/>
              <a:t>文件系统：</a:t>
            </a:r>
            <a:r>
              <a:rPr lang="en-US" altLang="zh-CN" sz="3000"/>
              <a:t>JFFS F2FS</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02</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基本定义</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3380" y="1536700"/>
            <a:ext cx="11444605" cy="3784600"/>
          </a:xfrm>
          <a:prstGeom prst="rect">
            <a:avLst/>
          </a:prstGeom>
          <a:noFill/>
        </p:spPr>
        <p:txBody>
          <a:bodyPr wrap="square" rtlCol="0">
            <a:spAutoFit/>
          </a:bodyPr>
          <a:p>
            <a:r>
              <a:rPr lang="en-US" altLang="zh-CN" sz="3000"/>
              <a:t>ino: inode</a:t>
            </a:r>
            <a:r>
              <a:rPr lang="zh-CN" altLang="en-US" sz="3000"/>
              <a:t>的</a:t>
            </a:r>
            <a:r>
              <a:rPr lang="en-US" altLang="zh-CN" sz="3000"/>
              <a:t>ino number</a:t>
            </a:r>
            <a:endParaRPr lang="en-US" altLang="zh-CN" sz="3000"/>
          </a:p>
          <a:p>
            <a:r>
              <a:rPr lang="en-US" altLang="zh-CN" sz="3000"/>
              <a:t>page: 4KB </a:t>
            </a:r>
            <a:r>
              <a:rPr lang="zh-CN" altLang="en-US" sz="3000"/>
              <a:t>读、写单元</a:t>
            </a:r>
            <a:endParaRPr lang="zh-CN" altLang="en-US" sz="3000"/>
          </a:p>
          <a:p>
            <a:r>
              <a:rPr lang="en-US" altLang="zh-CN" sz="3000"/>
              <a:t>block: 512KB </a:t>
            </a:r>
            <a:r>
              <a:rPr lang="zh-CN" altLang="en-US" sz="3000"/>
              <a:t>擦除</a:t>
            </a:r>
            <a:r>
              <a:rPr lang="zh-CN" altLang="en-US" sz="3000"/>
              <a:t>单元</a:t>
            </a:r>
            <a:endParaRPr lang="zh-CN" altLang="en-US" sz="3000"/>
          </a:p>
          <a:p>
            <a:r>
              <a:rPr lang="en-US" altLang="zh-CN" sz="3000"/>
              <a:t>region: N</a:t>
            </a:r>
            <a:r>
              <a:rPr lang="zh-CN" altLang="en-US" sz="3000"/>
              <a:t>个</a:t>
            </a:r>
            <a:r>
              <a:rPr lang="en-US" altLang="zh-CN" sz="3000"/>
              <a:t>block</a:t>
            </a:r>
            <a:r>
              <a:rPr lang="zh-CN" altLang="en-US" sz="3000"/>
              <a:t>组成的具有一定功能的区域</a:t>
            </a:r>
            <a:endParaRPr lang="zh-CN" altLang="en-US" sz="3000"/>
          </a:p>
          <a:p>
            <a:r>
              <a:rPr lang="zh-CN" altLang="en-US" sz="3000"/>
              <a:t>文件和目录都是文件，没有本质区别</a:t>
            </a:r>
            <a:endParaRPr lang="zh-CN" altLang="en-US" sz="3000"/>
          </a:p>
          <a:p>
            <a:r>
              <a:rPr lang="zh-CN" altLang="en-US" sz="3000"/>
              <a:t>文件组成：元数据、数据</a:t>
            </a:r>
            <a:endParaRPr lang="zh-CN" altLang="en-US" sz="3000"/>
          </a:p>
          <a:p>
            <a:r>
              <a:rPr lang="zh-CN" altLang="en-US" sz="3000"/>
              <a:t>如果文件是目录文件，在数据中存储的是固定格式的数据项，例如（</a:t>
            </a:r>
            <a:r>
              <a:rPr lang="en-US" altLang="zh-CN" sz="3000"/>
              <a:t>ino, name</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磁盘布局</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7.02"/>
          <p:cNvPicPr>
            <a:picLocks noChangeAspect="1"/>
          </p:cNvPicPr>
          <p:nvPr/>
        </p:nvPicPr>
        <p:blipFill>
          <a:blip r:embed="rId1"/>
          <a:stretch>
            <a:fillRect/>
          </a:stretch>
        </p:blipFill>
        <p:spPr>
          <a:xfrm>
            <a:off x="711200" y="2533650"/>
            <a:ext cx="1076960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Super Region</a:t>
            </a:r>
            <a:endParaRPr lang="en-US" altLang="zh-CN" sz="4000" b="1"/>
          </a:p>
        </p:txBody>
      </p:sp>
      <p:sp>
        <p:nvSpPr>
          <p:cNvPr id="4" name="文本框 3"/>
          <p:cNvSpPr txBox="1"/>
          <p:nvPr/>
        </p:nvSpPr>
        <p:spPr>
          <a:xfrm>
            <a:off x="835660" y="1998345"/>
            <a:ext cx="11012805" cy="553085"/>
          </a:xfrm>
          <a:prstGeom prst="rect">
            <a:avLst/>
          </a:prstGeom>
          <a:noFill/>
        </p:spPr>
        <p:txBody>
          <a:bodyPr wrap="square" rtlCol="0">
            <a:spAutoFit/>
          </a:bodyPr>
          <a:p>
            <a:pPr indent="0">
              <a:buFont typeface="Wingdings" panose="05000000000000000000" charset="0"/>
              <a:buNone/>
            </a:pPr>
            <a:r>
              <a:rPr sz="3000">
                <a:latin typeface="+mn-ea"/>
                <a:cs typeface="+mn-ea"/>
              </a:rPr>
              <a:t>只读区域，记录文件系统元数据</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1998345"/>
            <a:ext cx="11012805" cy="2861310"/>
          </a:xfrm>
          <a:prstGeom prst="rect">
            <a:avLst/>
          </a:prstGeom>
          <a:noFill/>
        </p:spPr>
        <p:txBody>
          <a:bodyPr wrap="square" rtlCol="0">
            <a:spAutoFit/>
          </a:bodyPr>
          <a:p>
            <a:pPr indent="0">
              <a:buFont typeface="Wingdings" panose="05000000000000000000" charset="0"/>
              <a:buNone/>
            </a:pPr>
            <a:r>
              <a:rPr sz="3000">
                <a:latin typeface="+mn-ea"/>
                <a:cs typeface="+mn-ea"/>
              </a:rPr>
              <a:t>每</a:t>
            </a:r>
            <a:r>
              <a:rPr lang="en-US" sz="3000">
                <a:latin typeface="+mn-ea"/>
                <a:cs typeface="+mn-ea"/>
              </a:rPr>
              <a:t>32</a:t>
            </a:r>
            <a:r>
              <a:rPr sz="3000">
                <a:latin typeface="+mn-ea"/>
                <a:cs typeface="+mn-ea"/>
              </a:rPr>
              <a:t>字节对应Main Area区域</a:t>
            </a:r>
            <a:r>
              <a:rPr lang="zh-CN" sz="3000">
                <a:latin typeface="+mn-ea"/>
                <a:cs typeface="+mn-ea"/>
              </a:rPr>
              <a:t>一个</a:t>
            </a:r>
            <a:r>
              <a:rPr lang="en-US" sz="3000">
                <a:latin typeface="+mn-ea"/>
                <a:cs typeface="+mn-ea"/>
              </a:rPr>
              <a:t>block</a:t>
            </a:r>
            <a:r>
              <a:rPr sz="3000">
                <a:latin typeface="+mn-ea"/>
                <a:cs typeface="+mn-ea"/>
              </a:rPr>
              <a:t>的使用情况</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16字节128位 0 </a:t>
            </a:r>
            <a:r>
              <a:rPr lang="en-US" sz="3000">
                <a:latin typeface="+mn-ea"/>
                <a:cs typeface="+mn-ea"/>
              </a:rPr>
              <a:t>c</a:t>
            </a:r>
            <a:r>
              <a:rPr sz="3000">
                <a:latin typeface="+mn-ea"/>
                <a:cs typeface="+mn-ea"/>
              </a:rPr>
              <a:t>lean 1 used/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r>
              <a:rPr lang="en-US" sz="3000">
                <a:latin typeface="+mn-ea"/>
                <a:cs typeface="+mn-ea"/>
              </a:rPr>
              <a:t>4</a:t>
            </a:r>
            <a:r>
              <a:rPr sz="3000">
                <a:latin typeface="+mn-ea"/>
                <a:cs typeface="+mn-ea"/>
              </a:rPr>
              <a:t>字节 上次擦除时间</a:t>
            </a:r>
            <a:endParaRPr sz="3000">
              <a:latin typeface="+mn-ea"/>
              <a:cs typeface="+mn-ea"/>
            </a:endParaRPr>
          </a:p>
          <a:p>
            <a:pPr indent="0">
              <a:buFont typeface="Wingdings" panose="05000000000000000000" charset="0"/>
              <a:buNone/>
            </a:pPr>
            <a:r>
              <a:rPr sz="3000">
                <a:latin typeface="+mn-ea"/>
                <a:cs typeface="+mn-ea"/>
              </a:rPr>
              <a:t>4字节 擦除次数</a:t>
            </a:r>
            <a:endParaRPr sz="3000">
              <a:latin typeface="+mn-ea"/>
              <a:cs typeface="+mn-ea"/>
            </a:endParaRPr>
          </a:p>
          <a:p>
            <a:pPr algn="l">
              <a:buClrTx/>
              <a:buSzTx/>
              <a:buFont typeface="Wingdings" panose="05000000000000000000" charset="0"/>
              <a:buNone/>
            </a:pPr>
            <a:r>
              <a:rPr sz="3000">
                <a:latin typeface="+mn-ea"/>
                <a:cs typeface="+mn-ea"/>
              </a:rPr>
              <a:t>4字节 </a:t>
            </a:r>
            <a:r>
              <a:rPr sz="3000">
                <a:latin typeface="+mn-ea"/>
                <a:cs typeface="+mn-ea"/>
              </a:rPr>
              <a:t>块平均生命周期</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PIT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存储Main Area区域</a:t>
            </a:r>
            <a:r>
              <a:rPr lang="en-US" sz="3000">
                <a:latin typeface="+mn-ea"/>
                <a:cs typeface="+mn-ea"/>
              </a:rPr>
              <a:t>p</a:t>
            </a:r>
            <a:r>
              <a:rPr sz="3000">
                <a:latin typeface="+mn-ea"/>
                <a:cs typeface="+mn-ea"/>
              </a:rPr>
              <a:t>age的使用情况</a:t>
            </a:r>
            <a:endParaRPr sz="3000">
              <a:latin typeface="+mn-ea"/>
              <a:cs typeface="+mn-ea"/>
            </a:endParaRPr>
          </a:p>
          <a:p>
            <a:pPr indent="0">
              <a:buFont typeface="Wingdings" panose="05000000000000000000" charset="0"/>
              <a:buNone/>
            </a:pPr>
            <a:r>
              <a:rPr sz="3000">
                <a:latin typeface="+mn-ea"/>
                <a:cs typeface="+mn-ea"/>
              </a:rPr>
              <a:t>0 未使用 </a:t>
            </a:r>
            <a:r>
              <a:rPr lang="en-US" sz="3000">
                <a:latin typeface="+mn-ea"/>
                <a:cs typeface="+mn-ea"/>
              </a:rPr>
              <a:t>u</a:t>
            </a:r>
            <a:r>
              <a:rPr sz="3000">
                <a:latin typeface="+mn-ea"/>
                <a:cs typeface="+mn-ea"/>
              </a:rPr>
              <a:t>32 </a:t>
            </a:r>
            <a:r>
              <a:rPr lang="en-US" sz="3000">
                <a:latin typeface="+mn-ea"/>
                <a:cs typeface="+mn-ea"/>
              </a:rPr>
              <a:t>p</a:t>
            </a:r>
            <a:r>
              <a:rPr sz="3000">
                <a:latin typeface="+mn-ea"/>
                <a:cs typeface="+mn-ea"/>
              </a:rPr>
              <a:t>age中所存储数据对应inode的ino</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lang="en-US" sz="3000">
                <a:latin typeface="+mn-ea"/>
                <a:cs typeface="+mn-ea"/>
              </a:rPr>
              <a:t>两种存储编码：serial、map</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serial适用于使用中的page数量多的情况</a:t>
            </a:r>
            <a:endParaRPr lang="en-US" sz="3000">
              <a:latin typeface="+mn-ea"/>
              <a:cs typeface="+mn-ea"/>
            </a:endParaRPr>
          </a:p>
          <a:p>
            <a:pPr indent="0">
              <a:buFont typeface="Wingdings" panose="05000000000000000000" charset="0"/>
              <a:buNone/>
            </a:pPr>
            <a:r>
              <a:rPr lang="en-US" sz="3000">
                <a:latin typeface="+mn-ea"/>
                <a:cs typeface="+mn-ea"/>
              </a:rPr>
              <a:t>map适用于使用中的page数量少的情况</a:t>
            </a:r>
            <a:endParaRPr lang="en-US" sz="3000">
              <a:latin typeface="+mn-ea"/>
              <a:cs typeface="+mn-ea"/>
            </a:endParaRPr>
          </a:p>
          <a:p>
            <a:pPr indent="0">
              <a:buFont typeface="Wingdings" panose="05000000000000000000" charset="0"/>
              <a:buNone/>
            </a:pP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061" y="3589594"/>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开发背景</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BIT &amp; PIT Region </a:t>
            </a:r>
            <a:r>
              <a:rPr lang="zh-CN" altLang="en-US" sz="4000" b="1"/>
              <a:t>掉电</a:t>
            </a:r>
            <a:r>
              <a:rPr lang="zh-CN" altLang="en-US" sz="4000" b="1"/>
              <a:t>保护</a:t>
            </a:r>
            <a:endParaRPr lang="zh-CN" altLang="en-US" sz="4000" b="1"/>
          </a:p>
        </p:txBody>
      </p:sp>
      <p:sp>
        <p:nvSpPr>
          <p:cNvPr id="4" name="文本框 3"/>
          <p:cNvSpPr txBox="1"/>
          <p:nvPr/>
        </p:nvSpPr>
        <p:spPr>
          <a:xfrm>
            <a:off x="835660" y="2014855"/>
            <a:ext cx="11012805" cy="4246245"/>
          </a:xfrm>
          <a:prstGeom prst="rect">
            <a:avLst/>
          </a:prstGeom>
          <a:noFill/>
        </p:spPr>
        <p:txBody>
          <a:bodyPr wrap="square" rtlCol="0">
            <a:spAutoFit/>
          </a:bodyPr>
          <a:p>
            <a:pPr algn="l">
              <a:buClrTx/>
              <a:buSzTx/>
              <a:buFont typeface="Wingdings" panose="05000000000000000000" charset="0"/>
              <a:buNone/>
            </a:pPr>
            <a:r>
              <a:rPr sz="3000">
                <a:latin typeface="+mn-ea"/>
                <a:cs typeface="+mn-ea"/>
                <a:sym typeface="+mn-ea"/>
              </a:rPr>
              <a:t>默认情况BIT &amp; PIT Region存储的数据都只有1个</a:t>
            </a:r>
            <a:r>
              <a:rPr sz="3000">
                <a:latin typeface="+mn-ea"/>
                <a:cs typeface="+mn-ea"/>
                <a:sym typeface="+mn-ea"/>
              </a:rPr>
              <a:t>block大小</a:t>
            </a:r>
            <a:endParaRPr sz="3000">
              <a:latin typeface="+mn-ea"/>
              <a:cs typeface="+mn-ea"/>
              <a:sym typeface="+mn-ea"/>
            </a:endParaRPr>
          </a:p>
          <a:p>
            <a:pPr algn="l">
              <a:buClrTx/>
              <a:buSzTx/>
              <a:buFont typeface="Wingdings" panose="05000000000000000000" charset="0"/>
              <a:buNone/>
            </a:pPr>
            <a:endParaRPr sz="3000">
              <a:latin typeface="+mn-ea"/>
              <a:cs typeface="+mn-ea"/>
              <a:sym typeface="+mn-ea"/>
            </a:endParaRPr>
          </a:p>
          <a:p>
            <a:pPr algn="l">
              <a:buClrTx/>
              <a:buSzTx/>
              <a:buFont typeface="Wingdings" panose="05000000000000000000" charset="0"/>
              <a:buNone/>
            </a:pPr>
            <a:r>
              <a:rPr sz="3000">
                <a:latin typeface="+mn-ea"/>
                <a:cs typeface="+mn-ea"/>
                <a:sym typeface="+mn-ea"/>
              </a:rPr>
              <a:t>第一重保险：</a:t>
            </a:r>
            <a:endParaRPr sz="3000">
              <a:latin typeface="+mn-ea"/>
              <a:cs typeface="+mn-ea"/>
              <a:sym typeface="+mn-ea"/>
            </a:endParaRPr>
          </a:p>
          <a:p>
            <a:pPr algn="l">
              <a:buClrTx/>
              <a:buSzTx/>
              <a:buFont typeface="Wingdings" panose="05000000000000000000" charset="0"/>
              <a:buNone/>
            </a:pPr>
            <a:r>
              <a:rPr sz="3000">
                <a:latin typeface="+mn-ea"/>
                <a:cs typeface="+mn-ea"/>
                <a:sym typeface="+mn-ea"/>
              </a:rPr>
              <a:t>特殊的修改步骤</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将修改后的数据（1个block大小）写入第二个block</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将修改后的数据写入第一个block</a:t>
            </a:r>
            <a:endParaRPr sz="3000">
              <a:latin typeface="+mn-ea"/>
              <a:cs typeface="+mn-ea"/>
            </a:endParaRPr>
          </a:p>
          <a:p>
            <a:pPr algn="l">
              <a:buClrTx/>
              <a:buSzTx/>
              <a:buFont typeface="Wingdings" panose="05000000000000000000" charset="0"/>
              <a:buNone/>
            </a:pPr>
            <a:r>
              <a:rPr sz="3000">
                <a:latin typeface="+mn-ea"/>
                <a:cs typeface="+mn-ea"/>
                <a:sym typeface="+mn-ea"/>
              </a:rPr>
              <a:t>- 擦除第二个</a:t>
            </a:r>
            <a:r>
              <a:rPr lang="en-US" sz="3000">
                <a:latin typeface="+mn-ea"/>
                <a:cs typeface="+mn-ea"/>
                <a:sym typeface="+mn-ea"/>
              </a:rPr>
              <a:t>b</a:t>
            </a:r>
            <a:r>
              <a:rPr sz="3000">
                <a:latin typeface="+mn-ea"/>
                <a:cs typeface="+mn-ea"/>
                <a:sym typeface="+mn-ea"/>
              </a:rPr>
              <a:t>lock</a:t>
            </a:r>
            <a:endParaRPr sz="3000">
              <a:latin typeface="+mn-ea"/>
              <a:cs typeface="+mn-ea"/>
              <a:sym typeface="+mn-ea"/>
            </a:endParaRPr>
          </a:p>
          <a:p>
            <a:pPr algn="l">
              <a:buClrTx/>
              <a:buSzTx/>
              <a:buFont typeface="Wingdings" panose="05000000000000000000" charset="0"/>
              <a:buNone/>
            </a:pPr>
            <a:r>
              <a:rPr sz="3000">
                <a:latin typeface="+mn-ea"/>
                <a:cs typeface="+mn-ea"/>
              </a:rPr>
              <a:t>第二重保险：</a:t>
            </a:r>
            <a:endParaRPr sz="3000">
              <a:latin typeface="+mn-ea"/>
              <a:cs typeface="+mn-ea"/>
            </a:endParaRPr>
          </a:p>
          <a:p>
            <a:pPr algn="l">
              <a:buClrTx/>
              <a:buSzTx/>
              <a:buFont typeface="Wingdings" panose="05000000000000000000" charset="0"/>
              <a:buNone/>
            </a:pPr>
            <a:r>
              <a:rPr sz="3000">
                <a:latin typeface="+mn-ea"/>
                <a:cs typeface="+mn-ea"/>
              </a:rPr>
              <a:t>块的开头结尾都有时间戳</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a:t>
            </a:r>
            <a:r>
              <a:rPr lang="zh-CN" altLang="en-US" sz="4000" b="1"/>
              <a:t>是否应该存在固定的区域</a:t>
            </a:r>
            <a:endParaRPr lang="zh-CN" altLang="en-US" sz="4000" b="1"/>
          </a:p>
        </p:txBody>
      </p:sp>
      <p:sp>
        <p:nvSpPr>
          <p:cNvPr id="6" name="文本框 5"/>
          <p:cNvSpPr txBox="1"/>
          <p:nvPr/>
        </p:nvSpPr>
        <p:spPr>
          <a:xfrm>
            <a:off x="648970" y="2229485"/>
            <a:ext cx="11012805" cy="4246245"/>
          </a:xfrm>
          <a:prstGeom prst="rect">
            <a:avLst/>
          </a:prstGeom>
          <a:noFill/>
        </p:spPr>
        <p:txBody>
          <a:bodyPr wrap="square" rtlCol="0">
            <a:spAutoFit/>
          </a:bodyPr>
          <a:p>
            <a:pPr marL="457200" indent="-457200">
              <a:buFont typeface="Wingdings" panose="05000000000000000000" charset="0"/>
              <a:buChar char=""/>
            </a:pPr>
            <a:r>
              <a:rPr lang="zh-CN" altLang="en-US" sz="3000"/>
              <a:t>如果没有固定的区域，文件系统挂载慢 — </a:t>
            </a:r>
            <a:r>
              <a:rPr lang="en-US" altLang="zh-CN" sz="3000"/>
              <a:t>JFFS</a:t>
            </a:r>
            <a:endParaRPr lang="zh-CN" altLang="en-US" sz="3000"/>
          </a:p>
          <a:p>
            <a:pPr marL="457200" indent="-457200">
              <a:buFont typeface="Wingdings" panose="05000000000000000000" charset="0"/>
              <a:buChar char=""/>
            </a:pPr>
            <a:r>
              <a:rPr lang="zh-CN" altLang="en-US" sz="3000"/>
              <a:t>经典的</a:t>
            </a:r>
            <a:r>
              <a:rPr lang="en-US" altLang="zh-CN" sz="3000"/>
              <a:t>LFS</a:t>
            </a:r>
            <a:r>
              <a:rPr lang="zh-CN" altLang="en-US" sz="3000"/>
              <a:t>文件系统同样包含了固定区域 — 但其实出发点不同</a:t>
            </a:r>
            <a:endParaRPr lang="zh-CN" altLang="en-US" sz="3000"/>
          </a:p>
          <a:p>
            <a:pPr marL="457200" indent="-457200">
              <a:buFont typeface="Wingdings" panose="05000000000000000000" charset="0"/>
              <a:buChar char=""/>
            </a:pPr>
            <a:r>
              <a:rPr lang="en-US" altLang="zh-CN" sz="3000"/>
              <a:t>F2FS</a:t>
            </a:r>
            <a:r>
              <a:rPr lang="zh-CN" altLang="en-US" sz="3000"/>
              <a:t>有多个固定区域，但底层有</a:t>
            </a:r>
            <a:r>
              <a:rPr lang="en-US" altLang="zh-CN" sz="3000"/>
              <a:t>FTL</a:t>
            </a:r>
            <a:endParaRPr lang="zh-CN" altLang="en-US" sz="3000"/>
          </a:p>
          <a:p>
            <a:pPr marL="457200" indent="-457200">
              <a:buFont typeface="Wingdings" panose="05000000000000000000" charset="0"/>
              <a:buChar char=""/>
            </a:pPr>
            <a:r>
              <a:rPr lang="zh-CN" altLang="en-US" sz="3000"/>
              <a:t>如果</a:t>
            </a:r>
            <a:r>
              <a:rPr lang="en-US" altLang="zh-CN" sz="3000"/>
              <a:t>BIT Region</a:t>
            </a:r>
            <a:r>
              <a:rPr lang="zh-CN" altLang="en-US" sz="3000"/>
              <a:t>、</a:t>
            </a:r>
            <a:r>
              <a:rPr lang="en-US" altLang="zh-CN" sz="3000"/>
              <a:t>PIT Region</a:t>
            </a:r>
            <a:r>
              <a:rPr lang="zh-CN" altLang="en-US" sz="3000"/>
              <a:t>、</a:t>
            </a:r>
            <a:r>
              <a:rPr lang="en-US" altLang="zh-CN" sz="3000"/>
              <a:t>Super Region</a:t>
            </a:r>
            <a:r>
              <a:rPr lang="zh-CN" altLang="en-US" sz="3000"/>
              <a:t>损坏，如何恢复</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为了性能的考虑，这些包含 </a:t>
            </a:r>
            <a:r>
              <a:rPr lang="en-US" altLang="zh-CN" sz="3000"/>
              <a:t>Flash </a:t>
            </a:r>
            <a:r>
              <a:rPr lang="zh-CN" altLang="en-US" sz="3000"/>
              <a:t>介质信息的块在损坏前维持在固定的区域，不进行擦写平衡，本身少数块的损坏是在坏块管理处理范围之内的，通过增加一份拷贝防止数据丢失，即使极小的可能</a:t>
            </a:r>
            <a:r>
              <a:rPr lang="zh-CN" altLang="en-US" sz="3000"/>
              <a:t>性数据全部丢失也可通过全盘扫描恢复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BIT</a:t>
            </a:r>
            <a:r>
              <a:rPr lang="zh-CN" altLang="en-US" sz="4000" b="1"/>
              <a:t>、</a:t>
            </a:r>
            <a:r>
              <a:rPr lang="en-US" altLang="zh-CN" sz="4000" b="1"/>
              <a:t>PIT</a:t>
            </a:r>
            <a:r>
              <a:rPr lang="zh-CN" altLang="en-US" sz="4000" b="1"/>
              <a:t>的更新频率</a:t>
            </a:r>
            <a:endParaRPr lang="zh-CN" altLang="en-US" sz="4000" b="1"/>
          </a:p>
        </p:txBody>
      </p:sp>
      <p:sp>
        <p:nvSpPr>
          <p:cNvPr id="6" name="文本框 5"/>
          <p:cNvSpPr txBox="1"/>
          <p:nvPr/>
        </p:nvSpPr>
        <p:spPr>
          <a:xfrm>
            <a:off x="648970" y="2229485"/>
            <a:ext cx="11012805" cy="2861310"/>
          </a:xfrm>
          <a:prstGeom prst="rect">
            <a:avLst/>
          </a:prstGeom>
          <a:noFill/>
        </p:spPr>
        <p:txBody>
          <a:bodyPr wrap="square" rtlCol="0">
            <a:spAutoFit/>
          </a:bodyPr>
          <a:p>
            <a:pPr marL="457200" indent="-457200">
              <a:buFont typeface="Wingdings" panose="05000000000000000000" charset="0"/>
              <a:buChar char=""/>
            </a:pPr>
            <a:r>
              <a:rPr lang="zh-CN" altLang="en-US" sz="3000"/>
              <a:t>每次有写入事件后更新</a:t>
            </a:r>
            <a:endParaRPr lang="zh-CN" altLang="en-US" sz="3000"/>
          </a:p>
          <a:p>
            <a:pPr marL="457200" indent="-457200">
              <a:buFont typeface="Wingdings" panose="05000000000000000000" charset="0"/>
              <a:buChar char=""/>
            </a:pPr>
            <a:r>
              <a:rPr lang="en-US" altLang="zh-CN" sz="3000"/>
              <a:t>LFS</a:t>
            </a:r>
            <a:r>
              <a:rPr lang="zh-CN" altLang="en-US" sz="3000"/>
              <a:t>中的类似区域</a:t>
            </a:r>
            <a:r>
              <a:rPr lang="en-US" altLang="zh-CN" sz="3000"/>
              <a:t>CP</a:t>
            </a:r>
            <a:r>
              <a:rPr lang="zh-CN" altLang="en-US" sz="3000"/>
              <a:t>每</a:t>
            </a:r>
            <a:r>
              <a:rPr lang="en-US" altLang="zh-CN" sz="3000"/>
              <a:t>30s</a:t>
            </a:r>
            <a:r>
              <a:rPr lang="zh-CN" altLang="en-US" sz="3000"/>
              <a:t>更新一次，我们采用相同策略后，是否有方式可以保持数据的一致性</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已支持类似事务的操作减少需要更新次数，更新频率的解决需要和日志结合</a:t>
            </a:r>
            <a:r>
              <a:rPr lang="zh-CN" altLang="en-US" sz="3000"/>
              <a:t>有待优化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Journal Region</a:t>
            </a:r>
            <a:endParaRPr lang="en-US" altLang="zh-CN" sz="4000" b="1"/>
          </a:p>
        </p:txBody>
      </p:sp>
      <p:sp>
        <p:nvSpPr>
          <p:cNvPr id="3" name="文本框 2"/>
          <p:cNvSpPr txBox="1"/>
          <p:nvPr/>
        </p:nvSpPr>
        <p:spPr>
          <a:xfrm>
            <a:off x="648970" y="2921635"/>
            <a:ext cx="10894060" cy="1014730"/>
          </a:xfrm>
          <a:prstGeom prst="rect">
            <a:avLst/>
          </a:prstGeom>
          <a:noFill/>
        </p:spPr>
        <p:txBody>
          <a:bodyPr wrap="square" rtlCol="0">
            <a:spAutoFit/>
          </a:bodyPr>
          <a:p>
            <a:r>
              <a:rPr lang="zh-CN" altLang="en-US" sz="3000"/>
              <a:t>垃圾回收的日志区域，记录垃圾回收的日志</a:t>
            </a:r>
            <a:endParaRPr lang="zh-CN" altLang="en-US" sz="3000"/>
          </a:p>
          <a:p>
            <a:r>
              <a:rPr lang="zh-CN" altLang="en-US" sz="3000"/>
              <a:t>实现垃圾回收时的掉电保护</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1014730"/>
          </a:xfrm>
          <a:prstGeom prst="rect">
            <a:avLst/>
          </a:prstGeom>
          <a:noFill/>
        </p:spPr>
        <p:txBody>
          <a:bodyPr wrap="square" rtlCol="0">
            <a:spAutoFit/>
          </a:bodyPr>
          <a:p>
            <a:r>
              <a:rPr lang="en-US" altLang="zh-CN" sz="3000"/>
              <a:t>Flash </a:t>
            </a:r>
            <a:r>
              <a:rPr lang="zh-CN" altLang="en-US" sz="3000"/>
              <a:t>介质中的核心</a:t>
            </a:r>
            <a:r>
              <a:rPr lang="en-US" altLang="zh-CN" sz="3000"/>
              <a:t>Region</a:t>
            </a:r>
            <a:r>
              <a:rPr lang="zh-CN" altLang="en-US" sz="3000"/>
              <a:t>，采用</a:t>
            </a:r>
            <a:r>
              <a:rPr lang="en-US" altLang="zh-CN" sz="3000"/>
              <a:t>LSM-Tree</a:t>
            </a:r>
            <a:r>
              <a:rPr lang="zh-CN" altLang="en-US" sz="3000"/>
              <a:t>作为</a:t>
            </a:r>
            <a:r>
              <a:rPr lang="en-US" altLang="zh-CN" sz="3000"/>
              <a:t>KV</a:t>
            </a:r>
            <a:r>
              <a:rPr lang="zh-CN" altLang="en-US" sz="3000"/>
              <a:t>存储系统的索引。</a:t>
            </a:r>
            <a:r>
              <a:rPr lang="en-US" altLang="zh-CN" sz="3000"/>
              <a:t>LSM-Tree</a:t>
            </a:r>
            <a:r>
              <a:rPr lang="zh-CN" altLang="en-US" sz="3000"/>
              <a:t>自身的更新特性契合</a:t>
            </a:r>
            <a:r>
              <a:rPr lang="en-US" altLang="zh-CN" sz="3000"/>
              <a:t>Flash</a:t>
            </a:r>
            <a:r>
              <a:rPr lang="zh-CN" altLang="en-US" sz="3000"/>
              <a:t>异地更新的需求</a:t>
            </a:r>
            <a:endParaRPr lang="zh-CN" altLang="en-US" sz="3000"/>
          </a:p>
        </p:txBody>
      </p:sp>
      <p:pic>
        <p:nvPicPr>
          <p:cNvPr id="4" name="图片 3" descr="截屏2022-05-30 上午11.36.24"/>
          <p:cNvPicPr>
            <a:picLocks noChangeAspect="1"/>
          </p:cNvPicPr>
          <p:nvPr/>
        </p:nvPicPr>
        <p:blipFill>
          <a:blip r:embed="rId1"/>
          <a:stretch>
            <a:fillRect/>
          </a:stretch>
        </p:blipFill>
        <p:spPr>
          <a:xfrm>
            <a:off x="2940050" y="3205480"/>
            <a:ext cx="58553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3784600"/>
          </a:xfrm>
          <a:prstGeom prst="rect">
            <a:avLst/>
          </a:prstGeom>
          <a:noFill/>
        </p:spPr>
        <p:txBody>
          <a:bodyPr wrap="square" rtlCol="0">
            <a:spAutoFit/>
          </a:bodyPr>
          <a:p>
            <a:r>
              <a:rPr lang="zh-CN" altLang="en-US" sz="3000"/>
              <a:t>相比传统的</a:t>
            </a:r>
            <a:r>
              <a:rPr lang="en-US" altLang="zh-CN" sz="3000"/>
              <a:t>B-Tree</a:t>
            </a:r>
            <a:r>
              <a:rPr lang="zh-CN" altLang="en-US" sz="3000"/>
              <a:t>，</a:t>
            </a:r>
            <a:r>
              <a:rPr lang="en-US" altLang="zh-CN" sz="3000"/>
              <a:t>LSM-Tree</a:t>
            </a:r>
            <a:r>
              <a:rPr lang="zh-CN" altLang="en-US" sz="3000"/>
              <a:t>具备有以下的</a:t>
            </a:r>
            <a:r>
              <a:rPr lang="zh-CN" altLang="en-US" sz="3000"/>
              <a:t>特性：</a:t>
            </a:r>
            <a:endParaRPr lang="zh-CN" altLang="en-US" sz="3000"/>
          </a:p>
          <a:p>
            <a:endParaRPr lang="zh-CN" altLang="en-US" sz="3000"/>
          </a:p>
          <a:p>
            <a:pPr marL="457200" indent="-457200">
              <a:buFont typeface="Arial" panose="020B0604020202020204" pitchFamily="34" charset="0"/>
              <a:buChar char="•"/>
            </a:pPr>
            <a:r>
              <a:rPr lang="en-US" altLang="zh-CN" sz="3000"/>
              <a:t>LSM-Tree</a:t>
            </a:r>
            <a:r>
              <a:rPr lang="zh-CN" altLang="en-US" sz="3000"/>
              <a:t>具备批量写入特性，能够将小数据的</a:t>
            </a:r>
            <a:r>
              <a:rPr lang="en-US" altLang="zh-CN" sz="3000"/>
              <a:t>random write</a:t>
            </a:r>
            <a:r>
              <a:rPr lang="zh-CN" altLang="en-US" sz="3000"/>
              <a:t>化为</a:t>
            </a:r>
            <a:r>
              <a:rPr lang="en-US" altLang="zh-CN" sz="3000"/>
              <a:t>sequence batch write</a:t>
            </a:r>
            <a:r>
              <a:rPr lang="zh-CN" altLang="en-US" sz="3000"/>
              <a:t>来适配</a:t>
            </a:r>
            <a:r>
              <a:rPr lang="en-US" altLang="zh-CN" sz="3000"/>
              <a:t>flash</a:t>
            </a:r>
            <a:r>
              <a:rPr lang="zh-CN" altLang="en-US" sz="3000"/>
              <a:t>的特性，从而提高写</a:t>
            </a:r>
            <a:r>
              <a:rPr lang="zh-CN" altLang="en-US" sz="3000"/>
              <a:t>性能</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以</a:t>
            </a:r>
            <a:r>
              <a:rPr lang="en-US" altLang="zh-CN" sz="3000"/>
              <a:t>append-only</a:t>
            </a:r>
            <a:r>
              <a:rPr lang="zh-CN" altLang="en-US" sz="3000"/>
              <a:t>的形式添加数据，而不是</a:t>
            </a:r>
            <a:r>
              <a:rPr lang="en-US" altLang="zh-CN" sz="3000"/>
              <a:t>update-in-place</a:t>
            </a:r>
            <a:r>
              <a:rPr lang="zh-CN" altLang="en-US" sz="3000"/>
              <a:t>，这样的形式可以避免因为一小部分数据的修改引起</a:t>
            </a:r>
            <a:r>
              <a:rPr lang="en-US" altLang="zh-CN" sz="3000"/>
              <a:t>flash</a:t>
            </a:r>
            <a:r>
              <a:rPr lang="zh-CN" altLang="en-US" sz="3000"/>
              <a:t>中大量的</a:t>
            </a:r>
            <a:r>
              <a:rPr lang="en-US" altLang="zh-CN" sz="3000"/>
              <a:t>page</a:t>
            </a:r>
            <a:r>
              <a:rPr lang="zh-CN" altLang="en-US" sz="3000"/>
              <a:t>数据进行</a:t>
            </a:r>
            <a:r>
              <a:rPr lang="zh-CN" altLang="en-US" sz="3000"/>
              <a:t>迁移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Main Area</a:t>
            </a:r>
            <a:endParaRPr lang="en-US" altLang="zh-CN" sz="4000" b="1"/>
          </a:p>
        </p:txBody>
      </p:sp>
      <p:sp>
        <p:nvSpPr>
          <p:cNvPr id="3" name="文本框 2"/>
          <p:cNvSpPr txBox="1"/>
          <p:nvPr/>
        </p:nvSpPr>
        <p:spPr>
          <a:xfrm>
            <a:off x="648970" y="1998345"/>
            <a:ext cx="10894060" cy="1476375"/>
          </a:xfrm>
          <a:prstGeom prst="rect">
            <a:avLst/>
          </a:prstGeom>
          <a:noFill/>
        </p:spPr>
        <p:txBody>
          <a:bodyPr wrap="square" rtlCol="0">
            <a:spAutoFit/>
          </a:bodyPr>
          <a:p>
            <a:r>
              <a:rPr lang="zh-CN" altLang="en-US" sz="3000"/>
              <a:t>在</a:t>
            </a:r>
            <a:r>
              <a:rPr lang="en-US" altLang="zh-CN" sz="3000"/>
              <a:t>Flash</a:t>
            </a:r>
            <a:r>
              <a:rPr lang="zh-CN" altLang="en-US" sz="3000"/>
              <a:t>介质中占据最大部分，以</a:t>
            </a:r>
            <a:r>
              <a:rPr lang="en-US" altLang="zh-CN" sz="3000"/>
              <a:t>Page</a:t>
            </a:r>
            <a:r>
              <a:rPr lang="zh-CN" altLang="en-US" sz="3000"/>
              <a:t>为单位存储文件数据</a:t>
            </a:r>
            <a:endParaRPr lang="zh-CN" altLang="en-US" sz="3000"/>
          </a:p>
          <a:p>
            <a:r>
              <a:rPr lang="zh-CN" altLang="en-US" sz="3000"/>
              <a:t>值得一提的是，</a:t>
            </a:r>
            <a:r>
              <a:rPr lang="en-US" altLang="zh-CN" sz="3000"/>
              <a:t>Main Area</a:t>
            </a:r>
            <a:r>
              <a:rPr lang="zh-CN" altLang="en-US" sz="3000"/>
              <a:t>中只存储文件的数据内容，文件的元信息全部交给</a:t>
            </a:r>
            <a:r>
              <a:rPr lang="en-US" altLang="zh-CN" sz="3000"/>
              <a:t>KV Region</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Reserved Region</a:t>
            </a:r>
            <a:endParaRPr lang="en-US" altLang="zh-CN" sz="4000" b="1"/>
          </a:p>
        </p:txBody>
      </p:sp>
      <p:sp>
        <p:nvSpPr>
          <p:cNvPr id="6" name="文本框 5"/>
          <p:cNvSpPr txBox="1"/>
          <p:nvPr/>
        </p:nvSpPr>
        <p:spPr>
          <a:xfrm>
            <a:off x="648970" y="2229485"/>
            <a:ext cx="9244965" cy="3322955"/>
          </a:xfrm>
          <a:prstGeom prst="rect">
            <a:avLst/>
          </a:prstGeom>
          <a:noFill/>
        </p:spPr>
        <p:txBody>
          <a:bodyPr wrap="square" rtlCol="0">
            <a:spAutoFit/>
          </a:bodyPr>
          <a:p>
            <a:pPr marL="457200" indent="-457200">
              <a:buFont typeface="Wingdings" panose="05000000000000000000" charset="0"/>
              <a:buChar char=""/>
            </a:pPr>
            <a:r>
              <a:rPr lang="zh-CN" altLang="en-US" sz="3000"/>
              <a:t>坏块管理，存储</a:t>
            </a:r>
            <a:r>
              <a:rPr lang="en-US" altLang="zh-CN" sz="3000"/>
              <a:t>LBA/PBA</a:t>
            </a:r>
            <a:r>
              <a:rPr lang="zh-CN" altLang="en-US" sz="3000"/>
              <a:t>表</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存储数据的校验签名</a:t>
            </a:r>
            <a:r>
              <a:rPr lang="zh-CN" altLang="en-US" sz="3000"/>
              <a:t>信息</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给</a:t>
            </a:r>
            <a:r>
              <a:rPr lang="en-US" altLang="zh-CN" sz="3000"/>
              <a:t>GC</a:t>
            </a:r>
            <a:r>
              <a:rPr lang="zh-CN" altLang="en-US" sz="3000"/>
              <a:t>和</a:t>
            </a:r>
            <a:r>
              <a:rPr lang="en-US" altLang="zh-CN" sz="3000"/>
              <a:t>Wear Levelling</a:t>
            </a:r>
            <a:r>
              <a:rPr lang="zh-CN" altLang="en-US" sz="3000"/>
              <a:t>留下极大的腾挪空间</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减少写入放大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zh-CN" altLang="en-US" sz="4000" b="1"/>
              <a:t>文件系统挂载流程</a:t>
            </a:r>
            <a:endParaRPr lang="zh-CN" altLang="en-US"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读取</a:t>
            </a:r>
            <a:r>
              <a:rPr lang="en-US" altLang="zh-CN" sz="3000"/>
              <a:t>Super Region</a:t>
            </a:r>
            <a:r>
              <a:rPr lang="zh-CN" altLang="en-US" sz="3000"/>
              <a:t>，初始化文件系统</a:t>
            </a:r>
            <a:endParaRPr lang="zh-CN" altLang="en-US" sz="3000"/>
          </a:p>
          <a:p>
            <a:pPr marL="457200" indent="-457200">
              <a:buFont typeface="Wingdings" panose="05000000000000000000" charset="0"/>
              <a:buChar char=""/>
            </a:pPr>
            <a:r>
              <a:rPr lang="zh-CN" altLang="en-US" sz="3000"/>
              <a:t>读取</a:t>
            </a:r>
            <a:r>
              <a:rPr lang="en-US" altLang="zh-CN" sz="3000"/>
              <a:t>BIT Region</a:t>
            </a:r>
            <a:r>
              <a:rPr lang="zh-CN" altLang="en-US" sz="3000"/>
              <a:t>、</a:t>
            </a:r>
            <a:r>
              <a:rPr lang="en-US" altLang="zh-CN" sz="3000"/>
              <a:t>PIT Region</a:t>
            </a:r>
            <a:r>
              <a:rPr lang="zh-CN" altLang="en-US" sz="3000"/>
              <a:t>，处理</a:t>
            </a:r>
            <a:r>
              <a:rPr lang="en-US" altLang="zh-CN" sz="3000"/>
              <a:t>Logging</a:t>
            </a:r>
            <a:endParaRPr lang="en-US" altLang="zh-CN" sz="3000"/>
          </a:p>
          <a:p>
            <a:pPr marL="457200" indent="-457200">
              <a:buFont typeface="Wingdings" panose="05000000000000000000" charset="0"/>
              <a:buChar char=""/>
            </a:pPr>
            <a:r>
              <a:rPr lang="zh-CN" altLang="en-US" sz="3000"/>
              <a:t>构建</a:t>
            </a:r>
            <a:r>
              <a:rPr lang="en-US" altLang="zh-CN" sz="3000"/>
              <a:t>Flash</a:t>
            </a:r>
            <a:r>
              <a:rPr lang="zh-CN" altLang="en-US" sz="3000"/>
              <a:t>介质全局信息</a:t>
            </a:r>
            <a:endParaRPr lang="zh-CN" altLang="en-US" sz="3000"/>
          </a:p>
          <a:p>
            <a:pPr marL="457200" indent="-457200">
              <a:buFont typeface="Wingdings" panose="05000000000000000000" charset="0"/>
              <a:buChar char=""/>
            </a:pPr>
            <a:r>
              <a:rPr lang="zh-CN" altLang="en-US" sz="3000"/>
              <a:t>载入</a:t>
            </a:r>
            <a:r>
              <a:rPr lang="en-US" altLang="zh-CN" sz="3000"/>
              <a:t>KV Region</a:t>
            </a:r>
            <a:endParaRPr lang="zh-CN" altLang="en-US" sz="3000"/>
          </a:p>
          <a:p>
            <a:pPr marL="457200" indent="-457200">
              <a:buFont typeface="Wingdings" panose="05000000000000000000" charset="0"/>
              <a:buChar char=""/>
            </a:pPr>
            <a:r>
              <a:rPr lang="zh-CN" altLang="en-US" sz="3000"/>
              <a:t>接受系统调用，正常工作</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系统架构</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rgbClr val="FF0000"/>
                </a:solidFill>
              </a:rPr>
              <a:t>文件系统设计</a:t>
            </a:r>
            <a:r>
              <a:rPr lang="zh-CN" altLang="en-US" sz="3000"/>
              <a:t>，来更好地</a:t>
            </a:r>
            <a:r>
              <a:rPr lang="zh-CN" altLang="en-US" sz="3000">
                <a:solidFill>
                  <a:srgbClr val="FF0000"/>
                </a:solidFill>
              </a:rPr>
              <a:t>平衡 Flash 的性能与稳定性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2.33"/>
          <p:cNvPicPr>
            <a:picLocks noChangeAspect="1"/>
          </p:cNvPicPr>
          <p:nvPr/>
        </p:nvPicPr>
        <p:blipFill>
          <a:blip r:embed="rId1"/>
          <a:stretch>
            <a:fillRect/>
          </a:stretch>
        </p:blipFill>
        <p:spPr>
          <a:xfrm>
            <a:off x="3449320" y="461010"/>
            <a:ext cx="5292725" cy="5935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01445" y="844550"/>
            <a:ext cx="9244965" cy="5169535"/>
          </a:xfrm>
          <a:prstGeom prst="rect">
            <a:avLst/>
          </a:prstGeom>
          <a:noFill/>
        </p:spPr>
        <p:txBody>
          <a:bodyPr wrap="square" rtlCol="0">
            <a:spAutoFit/>
          </a:bodyPr>
          <a:p>
            <a:pPr indent="0">
              <a:buFont typeface="Wingdings" panose="05000000000000000000" charset="0"/>
              <a:buNone/>
            </a:pPr>
            <a:r>
              <a:rPr lang="en-US" altLang="zh-CN" sz="3000"/>
              <a:t>System Layer</a:t>
            </a:r>
            <a:r>
              <a:rPr lang="zh-CN" altLang="en-US" sz="3000"/>
              <a:t>完成操作系统层面文件系统的适配，</a:t>
            </a:r>
            <a:r>
              <a:rPr lang="en-US" altLang="zh-CN" sz="3000"/>
              <a:t>Common Layer</a:t>
            </a:r>
            <a:r>
              <a:rPr lang="zh-CN" altLang="en-US" sz="3000"/>
              <a:t>提供一些功能函数，便于对</a:t>
            </a:r>
            <a:r>
              <a:rPr lang="en-US" altLang="zh-CN" sz="3000"/>
              <a:t>inode</a:t>
            </a:r>
            <a:r>
              <a:rPr lang="zh-CN" altLang="en-US" sz="3000"/>
              <a:t>进行操作和管理，例如</a:t>
            </a:r>
            <a:r>
              <a:rPr lang="en-US" altLang="zh-CN" sz="3000"/>
              <a:t>CommonLayer</a:t>
            </a:r>
            <a:r>
              <a:rPr lang="zh-CN" altLang="en-US" sz="3000"/>
              <a:t>中的</a:t>
            </a:r>
            <a:r>
              <a:rPr lang="en-US" altLang="zh-CN" sz="3000"/>
              <a:t>Directory</a:t>
            </a:r>
            <a:r>
              <a:rPr lang="zh-CN" altLang="en-US" sz="3000"/>
              <a:t>组件包装了对目录</a:t>
            </a:r>
            <a:r>
              <a:rPr lang="en-US" altLang="zh-CN" sz="3000"/>
              <a:t>inode</a:t>
            </a:r>
            <a:r>
              <a:rPr lang="zh-CN" altLang="en-US" sz="3000"/>
              <a:t>的操作。</a:t>
            </a:r>
            <a:r>
              <a:rPr lang="en-US" altLang="zh-CN" sz="3000"/>
              <a:t>Inode Layer</a:t>
            </a:r>
            <a:r>
              <a:rPr lang="zh-CN" altLang="en-US" sz="3000"/>
              <a:t>将数据组织成</a:t>
            </a:r>
            <a:r>
              <a:rPr lang="en-US" altLang="zh-CN" sz="3000"/>
              <a:t>inode</a:t>
            </a:r>
            <a:r>
              <a:rPr lang="zh-CN" altLang="en-US" sz="3000"/>
              <a:t>的形式，提供</a:t>
            </a:r>
            <a:r>
              <a:rPr lang="en-US" altLang="zh-CN" sz="3000"/>
              <a:t>inode</a:t>
            </a:r>
            <a:r>
              <a:rPr lang="zh-CN" altLang="en-US" sz="3000"/>
              <a:t>的读写接口。</a:t>
            </a:r>
            <a:r>
              <a:rPr lang="en-US" altLang="zh-CN" sz="3000"/>
              <a:t>Core Layer</a:t>
            </a:r>
            <a:r>
              <a:rPr lang="zh-CN" altLang="en-US" sz="3000"/>
              <a:t>是</a:t>
            </a:r>
            <a:r>
              <a:rPr lang="en-US" altLang="zh-CN" sz="3000"/>
              <a:t>WondFS</a:t>
            </a:r>
            <a:r>
              <a:rPr lang="zh-CN" altLang="en-US" sz="3000"/>
              <a:t>的核心组件，对整个文件系统起到调度协调的作用。</a:t>
            </a:r>
            <a:r>
              <a:rPr lang="en-US" altLang="zh-CN" sz="3000"/>
              <a:t>Core Layer</a:t>
            </a:r>
            <a:r>
              <a:rPr lang="zh-CN" altLang="en-US" sz="3000"/>
              <a:t>中的</a:t>
            </a:r>
            <a:r>
              <a:rPr lang="en-US" altLang="zh-CN" sz="3000"/>
              <a:t>KV</a:t>
            </a:r>
            <a:r>
              <a:rPr lang="zh-CN" altLang="en-US" sz="3000"/>
              <a:t>组件管理</a:t>
            </a:r>
            <a:r>
              <a:rPr lang="en-US" altLang="zh-CN" sz="3000"/>
              <a:t>KV Region</a:t>
            </a:r>
            <a:r>
              <a:rPr lang="zh-CN" altLang="en-US" sz="3000"/>
              <a:t>，实现</a:t>
            </a:r>
            <a:r>
              <a:rPr lang="en-US" altLang="zh-CN" sz="3000"/>
              <a:t>Flash</a:t>
            </a:r>
            <a:r>
              <a:rPr lang="zh-CN" altLang="en-US" sz="3000"/>
              <a:t>上的</a:t>
            </a:r>
            <a:r>
              <a:rPr lang="en-US" altLang="zh-CN" sz="3000"/>
              <a:t>KV</a:t>
            </a:r>
            <a:r>
              <a:rPr lang="zh-CN" altLang="en-US" sz="3000"/>
              <a:t>引擎，</a:t>
            </a:r>
            <a:r>
              <a:rPr lang="en-US" altLang="zh-CN" sz="3000"/>
              <a:t>GC</a:t>
            </a:r>
            <a:r>
              <a:rPr lang="zh-CN" altLang="en-US" sz="3000"/>
              <a:t>组件是</a:t>
            </a:r>
            <a:r>
              <a:rPr lang="en-US" altLang="zh-CN" sz="3000"/>
              <a:t>Core Layer</a:t>
            </a:r>
            <a:r>
              <a:rPr lang="zh-CN" altLang="en-US" sz="3000"/>
              <a:t>的“大脑”，规划写入和垃圾回收。</a:t>
            </a:r>
            <a:r>
              <a:rPr lang="en-US" altLang="zh-CN" sz="3000"/>
              <a:t>Buf Layer</a:t>
            </a:r>
            <a:r>
              <a:rPr lang="zh-CN" altLang="en-US" sz="3000"/>
              <a:t>是缓冲层，提高读取性能。</a:t>
            </a:r>
            <a:r>
              <a:rPr lang="en-US" altLang="zh-CN" sz="3000"/>
              <a:t>Translation Layer</a:t>
            </a:r>
            <a:r>
              <a:rPr lang="zh-CN" altLang="en-US" sz="3000"/>
              <a:t>管理</a:t>
            </a:r>
            <a:r>
              <a:rPr lang="en-US" altLang="zh-CN" sz="3000"/>
              <a:t>Flash</a:t>
            </a:r>
            <a:r>
              <a:rPr lang="zh-CN" altLang="en-US" sz="3000"/>
              <a:t>，对上提供</a:t>
            </a:r>
            <a:r>
              <a:rPr lang="en-US" altLang="zh-CN" sz="3000"/>
              <a:t>Flash</a:t>
            </a:r>
            <a:r>
              <a:rPr lang="zh-CN" altLang="en-US" sz="3000"/>
              <a:t>可用的稳定接口。</a:t>
            </a:r>
            <a:r>
              <a:rPr lang="en-US" altLang="zh-CN" sz="3000"/>
              <a:t>Disk Layer</a:t>
            </a:r>
            <a:r>
              <a:rPr lang="zh-CN" altLang="en-US" sz="3000"/>
              <a:t>负责对数据的写入和</a:t>
            </a:r>
            <a:r>
              <a:rPr lang="zh-CN" altLang="en-US" sz="3000"/>
              <a:t>读取。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04</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核心设计</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数据压缩</a:t>
            </a:r>
            <a:endParaRPr lang="zh-CN" altLang="en-US"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目标：合理地使用数据压缩方案，平衡计算性能与</a:t>
            </a:r>
            <a:r>
              <a:rPr lang="en-US" altLang="zh-CN" sz="3000"/>
              <a:t>Flash</a:t>
            </a:r>
            <a:r>
              <a:rPr lang="zh-CN" altLang="en-US" sz="3000"/>
              <a:t>写入性能</a:t>
            </a:r>
            <a:endParaRPr lang="zh-CN" altLang="en-US" sz="3000"/>
          </a:p>
          <a:p>
            <a:endParaRPr lang="zh-CN" altLang="en-US" sz="3000"/>
          </a:p>
          <a:p>
            <a:r>
              <a:rPr lang="zh-CN" altLang="en-US" sz="3000"/>
              <a:t>已支持霍夫曼和</a:t>
            </a:r>
            <a:r>
              <a:rPr lang="en-US" altLang="zh-CN" sz="3000"/>
              <a:t>Snappy</a:t>
            </a:r>
            <a:r>
              <a:rPr lang="zh-CN" altLang="en-US" sz="3000"/>
              <a:t>压缩算法，后续再支持</a:t>
            </a:r>
            <a:r>
              <a:rPr lang="en-US" altLang="zh-CN" sz="3000"/>
              <a:t>1-2</a:t>
            </a:r>
            <a:r>
              <a:rPr lang="zh-CN" altLang="en-US" sz="3000"/>
              <a:t>种压缩算法</a:t>
            </a:r>
            <a:endParaRPr lang="zh-CN" altLang="en-US" sz="3000"/>
          </a:p>
          <a:p>
            <a:r>
              <a:rPr lang="zh-CN" altLang="en-US" sz="3000"/>
              <a:t>参数：计算速率期望 写入速率期望 压缩比期望</a:t>
            </a:r>
            <a:endParaRPr lang="zh-CN" altLang="en-US" sz="3000"/>
          </a:p>
        </p:txBody>
      </p:sp>
      <p:pic>
        <p:nvPicPr>
          <p:cNvPr id="3" name="图片 2" descr="截屏2022-05-09 下午7.57.44"/>
          <p:cNvPicPr>
            <a:picLocks noChangeAspect="1"/>
          </p:cNvPicPr>
          <p:nvPr/>
        </p:nvPicPr>
        <p:blipFill>
          <a:blip r:embed="rId1"/>
          <a:stretch>
            <a:fillRect/>
          </a:stretch>
        </p:blipFill>
        <p:spPr>
          <a:xfrm>
            <a:off x="2268855" y="4235450"/>
            <a:ext cx="7654290" cy="199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读、写缓冲</a:t>
            </a:r>
            <a:endParaRPr lang="zh-CN" altLang="en-US" sz="4000" b="1"/>
          </a:p>
        </p:txBody>
      </p:sp>
      <p:pic>
        <p:nvPicPr>
          <p:cNvPr id="4" name="图片 3" descr="截屏2022-05-09 下午8.05.30"/>
          <p:cNvPicPr>
            <a:picLocks noChangeAspect="1"/>
          </p:cNvPicPr>
          <p:nvPr/>
        </p:nvPicPr>
        <p:blipFill>
          <a:blip r:embed="rId1"/>
          <a:stretch>
            <a:fillRect/>
          </a:stretch>
        </p:blipFill>
        <p:spPr>
          <a:xfrm>
            <a:off x="5469255" y="1242060"/>
            <a:ext cx="5939790" cy="4373880"/>
          </a:xfrm>
          <a:prstGeom prst="rect">
            <a:avLst/>
          </a:prstGeom>
        </p:spPr>
      </p:pic>
      <p:sp>
        <p:nvSpPr>
          <p:cNvPr id="5" name="文本框 4"/>
          <p:cNvSpPr txBox="1"/>
          <p:nvPr/>
        </p:nvSpPr>
        <p:spPr>
          <a:xfrm>
            <a:off x="648970" y="1998345"/>
            <a:ext cx="4939030" cy="2861310"/>
          </a:xfrm>
          <a:prstGeom prst="rect">
            <a:avLst/>
          </a:prstGeom>
          <a:noFill/>
        </p:spPr>
        <p:txBody>
          <a:bodyPr wrap="square" rtlCol="0">
            <a:spAutoFit/>
          </a:bodyPr>
          <a:p>
            <a:r>
              <a:rPr lang="zh-CN" altLang="en-US" sz="3000"/>
              <a:t>写缓冲目标：提升写入速率，同时需要考虑数据的一致性与可持久化问题，可以结合类似</a:t>
            </a:r>
            <a:r>
              <a:rPr lang="en-US" altLang="zh-CN" sz="3000"/>
              <a:t>Trim</a:t>
            </a:r>
            <a:r>
              <a:rPr lang="zh-CN" altLang="en-US" sz="3000"/>
              <a:t>的机制</a:t>
            </a:r>
            <a:endParaRPr lang="zh-CN" altLang="en-US" sz="3000"/>
          </a:p>
          <a:p>
            <a:endParaRPr lang="zh-CN" altLang="en-US" sz="3000"/>
          </a:p>
          <a:p>
            <a:r>
              <a:rPr lang="zh-CN" altLang="en-US" sz="3000"/>
              <a:t>写缓冲</a:t>
            </a:r>
            <a:r>
              <a:rPr lang="zh-CN" altLang="en-US" sz="3000"/>
              <a:t>不能避免一致性问题</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690485" cy="1322070"/>
          </a:xfrm>
          <a:prstGeom prst="rect">
            <a:avLst/>
          </a:prstGeom>
          <a:noFill/>
        </p:spPr>
        <p:txBody>
          <a:bodyPr wrap="square" rtlCol="0">
            <a:spAutoFit/>
          </a:bodyPr>
          <a:p>
            <a:r>
              <a:rPr lang="zh-CN" altLang="en-US" sz="4000" b="1"/>
              <a:t>写入放大</a:t>
            </a:r>
            <a:endParaRPr lang="zh-CN" altLang="en-US" sz="4000" b="1"/>
          </a:p>
          <a:p>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sz="3000"/>
              <a:t>产生的原因：垃圾回收时，需要将有效数据移动至另一个块中，增加了写入量</a:t>
            </a:r>
            <a:endParaRPr lang="zh-CN" sz="3000"/>
          </a:p>
          <a:p>
            <a:endParaRPr lang="zh-CN" sz="3000"/>
          </a:p>
          <a:p>
            <a:r>
              <a:rPr lang="zh-CN" sz="3000"/>
              <a:t>解决的方法：</a:t>
            </a:r>
            <a:r>
              <a:rPr lang="en-US" altLang="zh-CN" sz="3000"/>
              <a:t>Trim</a:t>
            </a:r>
            <a:r>
              <a:rPr lang="zh-CN" altLang="en-US" sz="3000"/>
              <a:t>命令，因为</a:t>
            </a:r>
            <a:r>
              <a:rPr lang="en-US" altLang="zh-CN" sz="3000"/>
              <a:t>SSD</a:t>
            </a:r>
            <a:r>
              <a:rPr lang="zh-CN" altLang="en-US" sz="3000"/>
              <a:t>垃圾回收不能区分有效和无效数据，所以无效数据也会移动，需要文件系统实现</a:t>
            </a:r>
            <a:r>
              <a:rPr lang="en-US" altLang="zh-CN" sz="3000"/>
              <a:t>Trim</a:t>
            </a:r>
            <a:r>
              <a:rPr lang="zh-CN" altLang="en-US" sz="3000"/>
              <a:t>命令。</a:t>
            </a:r>
            <a:endParaRPr lang="zh-CN" sz="3000"/>
          </a:p>
          <a:p>
            <a:endParaRPr 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46125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t>解决的根本方法：将生命周期相近的数据放在同一个块中</a:t>
            </a:r>
            <a:endParaRPr lang="zh-CN" sz="3000"/>
          </a:p>
          <a:p>
            <a:endParaRPr lang="zh-CN" sz="3000"/>
          </a:p>
          <a:p>
            <a:r>
              <a:rPr lang="zh-CN" sz="3000"/>
              <a:t>如何实现：</a:t>
            </a:r>
            <a:endParaRPr lang="zh-CN" sz="3000"/>
          </a:p>
          <a:p>
            <a:r>
              <a:rPr lang="en-US" altLang="zh-CN" sz="3000"/>
              <a:t>1</a:t>
            </a:r>
            <a:r>
              <a:rPr lang="zh-CN" altLang="en-US" sz="3000"/>
              <a:t>、</a:t>
            </a:r>
            <a:r>
              <a:rPr lang="zh-CN" sz="3000"/>
              <a:t>在写入数据时考虑文件中的其他数据位置，可以放在一起，假设同一文件生命周期近似</a:t>
            </a:r>
            <a:endParaRPr lang="zh-CN" sz="3000"/>
          </a:p>
          <a:p>
            <a:r>
              <a:rPr lang="en-US" altLang="zh-CN" sz="3000"/>
              <a:t>2</a:t>
            </a:r>
            <a:r>
              <a:rPr lang="zh-CN" altLang="en-US" sz="3000"/>
              <a:t>、计算出块的生命周期期望，将写入块放入期望接近的地方</a:t>
            </a:r>
            <a:endParaRPr lang="zh-CN" altLang="en-US" sz="3000"/>
          </a:p>
          <a:p>
            <a:r>
              <a:rPr lang="en-US" altLang="zh-CN" sz="3000"/>
              <a:t>3</a:t>
            </a:r>
            <a:r>
              <a:rPr lang="zh-CN" altLang="en-US" sz="3000"/>
              <a:t>、垃圾回收时，将文件的分散数据整理到一起</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sym typeface="+mn-ea"/>
              </a:rPr>
              <a:t>如何评价文件的生命周期——文件近期的修改时间</a:t>
            </a:r>
            <a:endParaRPr lang="zh-CN" sz="3000">
              <a:sym typeface="+mn-ea"/>
            </a:endParaRPr>
          </a:p>
          <a:p>
            <a:endParaRPr lang="zh-CN" sz="3000"/>
          </a:p>
          <a:p>
            <a:r>
              <a:rPr lang="zh-CN" sz="3000"/>
              <a:t>块的生命周期期望——都变为脏数据的时间</a:t>
            </a:r>
            <a:endParaRPr lang="zh-CN" sz="3000"/>
          </a:p>
          <a:p>
            <a:endParaRPr lang="zh-CN" sz="3000"/>
          </a:p>
          <a:p>
            <a:r>
              <a:rPr lang="zh-CN" altLang="en-US" sz="3000"/>
              <a:t>块生命周期期望等同于热度吗——</a:t>
            </a:r>
            <a:r>
              <a:rPr lang="zh-CN" altLang="en-US" sz="3000"/>
              <a:t>不完全等同</a:t>
            </a:r>
            <a:endParaRPr lang="zh-CN" altLang="en-US" sz="3000"/>
          </a:p>
          <a:p>
            <a:endParaRPr lang="zh-CN" altLang="en-US" sz="3000"/>
          </a:p>
          <a:p>
            <a:r>
              <a:rPr lang="zh-CN" altLang="en-US" sz="3000"/>
              <a:t>对于冷数据，临时文件这两个生命周期角度极端的形式进行</a:t>
            </a:r>
            <a:r>
              <a:rPr lang="zh-CN" altLang="en-US" sz="3000"/>
              <a:t>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冷、热块</a:t>
            </a:r>
            <a:endParaRPr lang="zh-CN" altLang="en-US" sz="4000" b="1"/>
          </a:p>
        </p:txBody>
      </p:sp>
      <p:sp>
        <p:nvSpPr>
          <p:cNvPr id="5" name="文本框 4"/>
          <p:cNvSpPr txBox="1"/>
          <p:nvPr/>
        </p:nvSpPr>
        <p:spPr>
          <a:xfrm>
            <a:off x="648970" y="1998345"/>
            <a:ext cx="9734550" cy="1938020"/>
          </a:xfrm>
          <a:prstGeom prst="rect">
            <a:avLst/>
          </a:prstGeom>
          <a:noFill/>
        </p:spPr>
        <p:txBody>
          <a:bodyPr wrap="square" rtlCol="0">
            <a:spAutoFit/>
          </a:bodyPr>
          <a:p>
            <a:r>
              <a:rPr lang="zh-CN" altLang="en-US" sz="3000"/>
              <a:t>冷块：理解为可以归档的文件，长期不会有</a:t>
            </a:r>
            <a:r>
              <a:rPr lang="en-US" altLang="zh-CN" sz="3000"/>
              <a:t>hole</a:t>
            </a:r>
            <a:r>
              <a:rPr lang="zh-CN" altLang="en-US" sz="3000"/>
              <a:t>，生命周期长的块</a:t>
            </a:r>
            <a:endParaRPr lang="en-US" altLang="zh-CN" sz="3000"/>
          </a:p>
          <a:p>
            <a:endParaRPr lang="en-US" altLang="zh-CN" sz="3000"/>
          </a:p>
          <a:p>
            <a:r>
              <a:rPr lang="zh-CN" altLang="en-US" sz="3000"/>
              <a:t>热块：临时文件，生命周期短的块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en-US" altLang="zh-CN" sz="3000"/>
              <a:t>F2FS</a:t>
            </a:r>
            <a:r>
              <a:rPr lang="zh-CN" altLang="en-US" sz="3000"/>
              <a:t>和经典</a:t>
            </a:r>
            <a:r>
              <a:rPr lang="en-US" altLang="zh-CN" sz="3000"/>
              <a:t>LFS</a:t>
            </a:r>
            <a:r>
              <a:rPr lang="zh-CN" altLang="en-US" sz="3000"/>
              <a:t>的做法：</a:t>
            </a:r>
            <a:endParaRPr lang="en-US" altLang="zh-CN" sz="3000"/>
          </a:p>
          <a:p>
            <a:r>
              <a:rPr lang="en-US" altLang="zh-CN" sz="3000"/>
              <a:t>Normal Logging/Threaded Logging</a:t>
            </a:r>
            <a:r>
              <a:rPr lang="zh-CN" altLang="en-US" sz="3000"/>
              <a:t>：在</a:t>
            </a:r>
            <a:r>
              <a:rPr lang="en-US" altLang="zh-CN" sz="3000"/>
              <a:t>Normal Logging</a:t>
            </a:r>
            <a:r>
              <a:rPr lang="zh-CN" altLang="en-US" sz="3000"/>
              <a:t>中，严格按照顺序方式在日志尾追加写入。但是随着空闲空间减少，该方案会带来高昂的清理开销，导致系统性能下降，而线程日志则将数据写入脏段的孔（无效、过时的空间）中，此方案没有清理过程，但会带来随机写入，</a:t>
            </a:r>
            <a:r>
              <a:rPr lang="en-US" altLang="zh-CN" sz="3000"/>
              <a:t>F2FS</a:t>
            </a:r>
            <a:r>
              <a:rPr lang="zh-CN" altLang="en-US" sz="3000"/>
              <a:t>文件系统根据空闲空间的比例在正常日志和线程日志之间动态切换</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Flash</a:t>
            </a:r>
            <a:r>
              <a:rPr lang="zh-CN" altLang="en-US" sz="4000" b="1"/>
              <a:t>介质是什么</a:t>
            </a:r>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Flash Memory 是一种非易失性的存储器。在嵌入式系统中通常用于存放系统、应用和数据等。在 PC 系统中，则主要用在固态硬盘以及主板 BIOS 中。另外，绝大部分的 U 盘、SDCard 等移动存储设备也都是使用 Flash Memory 作为存储介质。根据硬件上存储原理的不同，Flash Memory 主要可以分为 NOR Flash 和 NAND Flash 两类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擦写均衡的问题在于两方面，一个是如何选择写入的块，另一个是如何选择擦除的块。擦除严格上来说和写入没有关系，是垃圾回收行为导致了擦除，会放在之后的讨论。在这一部分，我们着重讨论如何选择一个块写入。</a:t>
            </a:r>
            <a:endParaRPr lang="zh-CN" altLang="en-US" sz="3000"/>
          </a:p>
          <a:p>
            <a:endParaRPr lang="en-US" altLang="zh-CN" sz="3000"/>
          </a:p>
          <a:p>
            <a:r>
              <a:rPr lang="zh-CN" altLang="en-US" sz="3000"/>
              <a:t>影响因素：文件生命周期期望、块的生命周期期望、块的剩余空间、块的生命周期参考权重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利用率：（有效页 </a:t>
            </a:r>
            <a:r>
              <a:rPr lang="en-US" altLang="zh-CN" sz="3000"/>
              <a:t>+ </a:t>
            </a:r>
            <a:r>
              <a:rPr lang="zh-CN" altLang="en-US" sz="3000"/>
              <a:t>空白页）</a:t>
            </a:r>
            <a:r>
              <a:rPr lang="en-US" altLang="zh-CN" sz="3000"/>
              <a:t>/ </a:t>
            </a:r>
            <a:r>
              <a:rPr lang="zh-CN" altLang="en-US" sz="3000"/>
              <a:t>脏页</a:t>
            </a:r>
            <a:endParaRPr lang="zh-CN" altLang="en-US" sz="3000"/>
          </a:p>
          <a:p>
            <a:endParaRPr lang="zh-CN" altLang="en-US" sz="3000"/>
          </a:p>
          <a:p>
            <a:r>
              <a:rPr lang="zh-CN" altLang="en-US" sz="3000"/>
              <a:t>前台回收：选择利用率最低的块回收</a:t>
            </a:r>
            <a:endParaRPr lang="zh-CN" altLang="en-US" sz="3000"/>
          </a:p>
          <a:p>
            <a:endParaRPr lang="zh-CN" altLang="en-US" sz="3000"/>
          </a:p>
          <a:p>
            <a:r>
              <a:rPr lang="zh-CN" altLang="en-US" sz="3000"/>
              <a:t>后台回收：综合利用率和块冷热</a:t>
            </a:r>
            <a:r>
              <a:rPr lang="zh-CN" altLang="en-US" sz="3000"/>
              <a:t>选择块回收</a:t>
            </a:r>
            <a:endParaRPr lang="zh-CN" altLang="en-US" sz="3000"/>
          </a:p>
          <a:p>
            <a:endParaRPr lang="zh-CN" altLang="en-US" sz="3000"/>
          </a:p>
          <a:p>
            <a:r>
              <a:rPr lang="zh-CN" altLang="en-US" sz="3000"/>
              <a:t>本质：不是做冷热分离，而是让整个磁盘尽可能保持一个热度</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如何定义块冷热？</a:t>
            </a:r>
            <a:endParaRPr lang="zh-CN" altLang="en-US" sz="3000"/>
          </a:p>
          <a:p>
            <a:endParaRPr lang="zh-CN" altLang="en-US" sz="3000"/>
          </a:p>
          <a:p>
            <a:r>
              <a:rPr lang="zh-CN" altLang="en-US" sz="3000"/>
              <a:t>长时间未使用的块</a:t>
            </a:r>
            <a:endParaRPr lang="zh-CN" altLang="en-US" sz="3000"/>
          </a:p>
          <a:p>
            <a:endParaRPr lang="zh-CN" altLang="en-US" sz="3000"/>
          </a:p>
          <a:p>
            <a:r>
              <a:rPr lang="zh-CN" altLang="en-US" sz="3000"/>
              <a:t>上次擦除时间</a:t>
            </a:r>
            <a:endParaRPr lang="zh-CN" altLang="en-US" sz="3000"/>
          </a:p>
          <a:p>
            <a:endParaRPr lang="zh-CN" altLang="en-US" sz="3000"/>
          </a:p>
          <a:p>
            <a:r>
              <a:rPr lang="zh-CN" altLang="en-US" sz="3000"/>
              <a:t>擦除次数</a:t>
            </a:r>
            <a:endParaRPr lang="zh-CN" altLang="en-US" sz="3000"/>
          </a:p>
          <a:p>
            <a:endParaRPr lang="zh-CN" altLang="en-US" sz="3000"/>
          </a:p>
          <a:p>
            <a:r>
              <a:rPr lang="zh-CN" altLang="en-US" sz="3000"/>
              <a:t>记录在哪？磁盘中的</a:t>
            </a:r>
            <a:r>
              <a:rPr lang="en-US" altLang="zh-CN" sz="3000"/>
              <a:t>BIT Region</a:t>
            </a:r>
            <a:r>
              <a:rPr lang="zh-CN" altLang="en-US" sz="3000"/>
              <a:t>，内存中</a:t>
            </a:r>
            <a:r>
              <a:rPr lang="en-US" altLang="zh-CN" sz="3000"/>
              <a:t>GC</a:t>
            </a:r>
            <a:r>
              <a:rPr lang="zh-CN" altLang="en-US" sz="3000"/>
              <a:t>组件中的</a:t>
            </a:r>
            <a:r>
              <a:rPr lang="en-US" altLang="zh-CN" sz="3000"/>
              <a:t>Block</a:t>
            </a:r>
            <a:r>
              <a:rPr lang="en-US" altLang="zh-CN" sz="3000"/>
              <a:t>Table</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垃圾回收的日志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要和磁盘写入的日志区分开来</a:t>
            </a:r>
            <a:endParaRPr lang="en-US" altLang="zh-CN" sz="3000"/>
          </a:p>
        </p:txBody>
      </p:sp>
      <p:pic>
        <p:nvPicPr>
          <p:cNvPr id="3" name="图片 2" descr="截屏2022-05-11 下午8.16.45"/>
          <p:cNvPicPr>
            <a:picLocks noChangeAspect="1"/>
          </p:cNvPicPr>
          <p:nvPr/>
        </p:nvPicPr>
        <p:blipFill>
          <a:blip r:embed="rId1"/>
          <a:stretch>
            <a:fillRect/>
          </a:stretch>
        </p:blipFill>
        <p:spPr>
          <a:xfrm>
            <a:off x="2472055" y="2551430"/>
            <a:ext cx="724852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zh-CN" altLang="en-US" sz="4000" b="1"/>
              <a:t>纠错编码</a:t>
            </a:r>
            <a:endParaRPr lang="zh-CN" altLang="en-US" sz="4000" b="1"/>
          </a:p>
        </p:txBody>
      </p:sp>
      <p:sp>
        <p:nvSpPr>
          <p:cNvPr id="6" name="文本框 5"/>
          <p:cNvSpPr txBox="1"/>
          <p:nvPr/>
        </p:nvSpPr>
        <p:spPr>
          <a:xfrm>
            <a:off x="648970" y="1998345"/>
            <a:ext cx="10894060" cy="4707890"/>
          </a:xfrm>
          <a:prstGeom prst="rect">
            <a:avLst/>
          </a:prstGeom>
          <a:noFill/>
        </p:spPr>
        <p:txBody>
          <a:bodyPr wrap="square" rtlCol="0">
            <a:spAutoFit/>
          </a:bodyPr>
          <a:p>
            <a:r>
              <a:rPr lang="zh-CN" altLang="en-US" sz="3000"/>
              <a:t>目标：设计一个自适应的</a:t>
            </a:r>
            <a:r>
              <a:rPr lang="en-US" altLang="zh-CN" sz="3000"/>
              <a:t>Flash</a:t>
            </a:r>
            <a:r>
              <a:rPr lang="zh-CN" altLang="en-US" sz="3000"/>
              <a:t>纠错编码，识别</a:t>
            </a:r>
            <a:r>
              <a:rPr lang="en-US" altLang="zh-CN" sz="3000"/>
              <a:t>Flash</a:t>
            </a:r>
            <a:r>
              <a:rPr lang="zh-CN" altLang="en-US" sz="3000"/>
              <a:t>生命周期，在</a:t>
            </a:r>
            <a:r>
              <a:rPr lang="en-US" altLang="zh-CN" sz="3000"/>
              <a:t>Flash</a:t>
            </a:r>
            <a:r>
              <a:rPr lang="zh-CN" altLang="en-US" sz="3000"/>
              <a:t>的生命周期前期倾向性能，后期倾向稳定性</a:t>
            </a:r>
            <a:endParaRPr lang="zh-CN" altLang="en-US" sz="3000"/>
          </a:p>
          <a:p>
            <a:endParaRPr lang="zh-CN" altLang="en-US" sz="3000"/>
          </a:p>
          <a:p>
            <a:r>
              <a:rPr lang="zh-CN" altLang="en-US" sz="3000"/>
              <a:t>实现编码：</a:t>
            </a:r>
            <a:r>
              <a:rPr lang="en-US" altLang="zh-CN" sz="3000"/>
              <a:t>CRC32</a:t>
            </a:r>
            <a:r>
              <a:rPr lang="zh-CN" altLang="en-US" sz="3000"/>
              <a:t>、</a:t>
            </a:r>
            <a:r>
              <a:rPr lang="en-US" altLang="zh-CN" sz="3000"/>
              <a:t>ECC</a:t>
            </a:r>
            <a:r>
              <a:rPr lang="zh-CN" altLang="en-US" sz="3000"/>
              <a:t>、</a:t>
            </a:r>
            <a:r>
              <a:rPr lang="en-US" altLang="zh-CN" sz="3000"/>
              <a:t>EC</a:t>
            </a:r>
            <a:endParaRPr lang="zh-CN" altLang="en-US" sz="3000"/>
          </a:p>
          <a:p>
            <a:endParaRPr lang="zh-CN" altLang="en-US" sz="3000"/>
          </a:p>
          <a:p>
            <a:r>
              <a:rPr lang="zh-CN" altLang="en-US" sz="3000"/>
              <a:t>切换编码条件：坏块比例超过 0.02、使用寿命达到 2/3、出现坏块周期足够小</a:t>
            </a:r>
            <a:endParaRPr lang="zh-CN" altLang="en-US" sz="3000"/>
          </a:p>
          <a:p>
            <a:endParaRPr lang="zh-CN" altLang="en-US" sz="3000"/>
          </a:p>
          <a:p>
            <a:r>
              <a:rPr lang="zh-CN" altLang="en-US" sz="3000"/>
              <a:t>编码后的纠错签名信息存储在</a:t>
            </a:r>
            <a:r>
              <a:rPr lang="en-US" altLang="zh-CN" sz="3000"/>
              <a:t>Reserved Region</a:t>
            </a:r>
            <a:r>
              <a:rPr lang="zh-CN" altLang="en-US" sz="3000"/>
              <a:t>，由</a:t>
            </a:r>
            <a:r>
              <a:rPr lang="en-US" altLang="zh-CN" sz="3000"/>
              <a:t>Translation Layer</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权限</a:t>
            </a:r>
            <a:r>
              <a:rPr lang="zh-CN" altLang="en-US" sz="4000" b="1"/>
              <a:t>管理</a:t>
            </a:r>
            <a:endParaRPr lang="zh-CN" altLang="en-US" sz="4000" b="1"/>
          </a:p>
        </p:txBody>
      </p:sp>
      <p:sp>
        <p:nvSpPr>
          <p:cNvPr id="6" name="文本框 5"/>
          <p:cNvSpPr txBox="1"/>
          <p:nvPr/>
        </p:nvSpPr>
        <p:spPr>
          <a:xfrm>
            <a:off x="5876925" y="2690495"/>
            <a:ext cx="5291455" cy="1476375"/>
          </a:xfrm>
          <a:prstGeom prst="rect">
            <a:avLst/>
          </a:prstGeom>
          <a:noFill/>
        </p:spPr>
        <p:txBody>
          <a:bodyPr wrap="square" rtlCol="0">
            <a:spAutoFit/>
          </a:bodyPr>
          <a:p>
            <a:r>
              <a:rPr lang="en-US" altLang="zh-CN" sz="3000"/>
              <a:t>inode</a:t>
            </a:r>
            <a:r>
              <a:rPr lang="zh-CN" altLang="en-US" sz="3000"/>
              <a:t>实现了</a:t>
            </a:r>
            <a:r>
              <a:rPr lang="en-US" altLang="zh-CN" sz="3000"/>
              <a:t>uid</a:t>
            </a:r>
            <a:r>
              <a:rPr lang="zh-CN" altLang="en-US" sz="3000"/>
              <a:t>、</a:t>
            </a:r>
            <a:r>
              <a:rPr lang="en-US" altLang="zh-CN" sz="3000"/>
              <a:t>gid</a:t>
            </a:r>
            <a:r>
              <a:rPr lang="zh-CN" altLang="en-US" sz="3000"/>
              <a:t>、</a:t>
            </a:r>
            <a:r>
              <a:rPr lang="en-US" altLang="zh-CN" sz="3000"/>
              <a:t>mode</a:t>
            </a:r>
            <a:r>
              <a:rPr lang="zh-CN" altLang="en-US" sz="3000"/>
              <a:t>属性，按照</a:t>
            </a:r>
            <a:r>
              <a:rPr lang="en-US" altLang="zh-CN" sz="3000"/>
              <a:t>Linux</a:t>
            </a:r>
            <a:r>
              <a:rPr lang="zh-CN" altLang="en-US" sz="3000"/>
              <a:t>权限系统设计的方式实现权限</a:t>
            </a:r>
            <a:r>
              <a:rPr lang="zh-CN" altLang="en-US" sz="3000"/>
              <a:t>管理</a:t>
            </a:r>
            <a:endParaRPr lang="zh-CN" altLang="en-US" sz="3000"/>
          </a:p>
        </p:txBody>
      </p:sp>
      <p:pic>
        <p:nvPicPr>
          <p:cNvPr id="3" name="图片 2" descr="截屏2022-05-30 下午3.15.31"/>
          <p:cNvPicPr>
            <a:picLocks noChangeAspect="1"/>
          </p:cNvPicPr>
          <p:nvPr/>
        </p:nvPicPr>
        <p:blipFill>
          <a:blip r:embed="rId1"/>
          <a:stretch>
            <a:fillRect/>
          </a:stretch>
        </p:blipFill>
        <p:spPr>
          <a:xfrm>
            <a:off x="2352040" y="1863725"/>
            <a:ext cx="2993390" cy="4198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实现展示</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48970" y="2691130"/>
            <a:ext cx="10894060" cy="1476375"/>
          </a:xfrm>
          <a:prstGeom prst="rect">
            <a:avLst/>
          </a:prstGeom>
          <a:noFill/>
        </p:spPr>
        <p:txBody>
          <a:bodyPr wrap="square" rtlCol="0">
            <a:spAutoFit/>
          </a:bodyPr>
          <a:p>
            <a:r>
              <a:rPr lang="en-US" altLang="zh-CN" sz="3000"/>
              <a:t>FUSE</a:t>
            </a:r>
            <a:r>
              <a:rPr lang="zh-CN" altLang="en-US" sz="3000"/>
              <a:t>是一个用来实现用户态文件系统的框架，现在</a:t>
            </a:r>
            <a:r>
              <a:rPr lang="en-US" altLang="zh-CN" sz="3000"/>
              <a:t>WondFS</a:t>
            </a:r>
            <a:r>
              <a:rPr lang="zh-CN" altLang="en-US" sz="3000"/>
              <a:t>主要的代码集成在</a:t>
            </a:r>
            <a:r>
              <a:rPr lang="en-US" altLang="zh-CN" sz="3000"/>
              <a:t>WondFS-fuse</a:t>
            </a:r>
            <a:r>
              <a:rPr lang="zh-CN" altLang="en-US" sz="3000"/>
              <a:t>仓库，</a:t>
            </a:r>
            <a:r>
              <a:rPr lang="en-US" altLang="zh-CN" sz="3000"/>
              <a:t>System Layer</a:t>
            </a:r>
            <a:r>
              <a:rPr lang="zh-CN" altLang="en-US" sz="3000"/>
              <a:t>通过</a:t>
            </a:r>
            <a:r>
              <a:rPr lang="en-US" altLang="zh-CN" sz="3000"/>
              <a:t>FUSE</a:t>
            </a:r>
            <a:r>
              <a:rPr lang="zh-CN" altLang="en-US" sz="3000"/>
              <a:t>实现在</a:t>
            </a:r>
            <a:r>
              <a:rPr lang="en-US" altLang="zh-CN" sz="3000"/>
              <a:t>linux</a:t>
            </a:r>
            <a:r>
              <a:rPr lang="zh-CN" altLang="en-US" sz="3000"/>
              <a:t>上的挂载。</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B7929AF2466E85251240E5F91474E2"/>
          <p:cNvPicPr>
            <a:picLocks noChangeAspect="1"/>
          </p:cNvPicPr>
          <p:nvPr/>
        </p:nvPicPr>
        <p:blipFill>
          <a:blip r:embed="rId1"/>
          <a:stretch>
            <a:fillRect/>
          </a:stretch>
        </p:blipFill>
        <p:spPr>
          <a:xfrm>
            <a:off x="1541780" y="864870"/>
            <a:ext cx="9108440" cy="512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958965" cy="706755"/>
          </a:xfrm>
          <a:prstGeom prst="rect">
            <a:avLst/>
          </a:prstGeom>
          <a:noFill/>
        </p:spPr>
        <p:txBody>
          <a:bodyPr wrap="square" rtlCol="0">
            <a:spAutoFit/>
          </a:bodyPr>
          <a:p>
            <a:r>
              <a:rPr lang="en-US" altLang="zh-CN" sz="4000" b="1"/>
              <a:t>Flash</a:t>
            </a:r>
            <a:r>
              <a:rPr lang="zh-CN" altLang="en-US" sz="4000" b="1"/>
              <a:t>的主要特性</a:t>
            </a:r>
            <a:endParaRPr lang="zh-CN" altLang="en-US" sz="4000" b="1"/>
          </a:p>
        </p:txBody>
      </p:sp>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需要先擦除再写入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块擦除次数有限</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读写干扰</a:t>
            </a:r>
            <a:endParaRPr lang="zh-CN" altLang="en-US" sz="3000"/>
          </a:p>
        </p:txBody>
      </p:sp>
      <p:sp>
        <p:nvSpPr>
          <p:cNvPr id="3" name="文本框 2"/>
          <p:cNvSpPr txBox="1"/>
          <p:nvPr/>
        </p:nvSpPr>
        <p:spPr>
          <a:xfrm>
            <a:off x="6151245"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擦写均衡</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坏块管理</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错误检测和数据修正</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0A3C2E47A52010A9B881C31F777B85D"/>
          <p:cNvPicPr>
            <a:picLocks noChangeAspect="1"/>
          </p:cNvPicPr>
          <p:nvPr/>
        </p:nvPicPr>
        <p:blipFill>
          <a:blip r:embed="rId1"/>
          <a:stretch>
            <a:fillRect/>
          </a:stretch>
        </p:blipFill>
        <p:spPr>
          <a:xfrm>
            <a:off x="76835" y="1016635"/>
            <a:ext cx="12037695" cy="2445385"/>
          </a:xfrm>
          <a:prstGeom prst="rect">
            <a:avLst/>
          </a:prstGeom>
        </p:spPr>
      </p:pic>
      <p:pic>
        <p:nvPicPr>
          <p:cNvPr id="4" name="图片 3"/>
          <p:cNvPicPr>
            <a:picLocks noChangeAspect="1"/>
          </p:cNvPicPr>
          <p:nvPr/>
        </p:nvPicPr>
        <p:blipFill>
          <a:blip r:embed="rId2"/>
          <a:stretch>
            <a:fillRect/>
          </a:stretch>
        </p:blipFill>
        <p:spPr>
          <a:xfrm>
            <a:off x="2298700" y="3588385"/>
            <a:ext cx="7594600" cy="304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未来规划</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10 上午11.04.42"/>
          <p:cNvPicPr>
            <a:picLocks noChangeAspect="1"/>
          </p:cNvPicPr>
          <p:nvPr/>
        </p:nvPicPr>
        <p:blipFill>
          <a:blip r:embed="rId1"/>
          <a:stretch>
            <a:fillRect/>
          </a:stretch>
        </p:blipFill>
        <p:spPr>
          <a:xfrm>
            <a:off x="1804670" y="1059815"/>
            <a:ext cx="8582025" cy="4737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10 上午11.07.03"/>
          <p:cNvPicPr>
            <a:picLocks noChangeAspect="1"/>
          </p:cNvPicPr>
          <p:nvPr/>
        </p:nvPicPr>
        <p:blipFill>
          <a:blip r:embed="rId1"/>
          <a:stretch>
            <a:fillRect/>
          </a:stretch>
        </p:blipFill>
        <p:spPr>
          <a:xfrm>
            <a:off x="1703705" y="1635760"/>
            <a:ext cx="8103235" cy="358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4737100" y="2546350"/>
            <a:ext cx="2717800" cy="1765300"/>
          </a:xfrm>
          <a:prstGeom prst="rect">
            <a:avLst/>
          </a:prstGeom>
          <a:noFill/>
          <a:ln>
            <a:noFill/>
          </a:ln>
        </p:spPr>
        <p:txBody>
          <a:bodyPr anchor="ctr" anchorCtr="1">
            <a:normAutofit/>
          </a:bodyPr>
          <a:p>
            <a:pPr marR="0" defTabSz="914400" fontAlgn="auto">
              <a:lnSpc>
                <a:spcPct val="120000"/>
              </a:lnSpc>
              <a:spcBef>
                <a:spcPts val="0"/>
              </a:spcBef>
              <a:spcAft>
                <a:spcPts val="0"/>
              </a:spcAft>
              <a:buClrTx/>
              <a:buSzPct val="100000"/>
              <a:buFontTx/>
            </a:pPr>
            <a:r>
              <a:rPr lang="zh-CN" altLang="en-US" sz="4000" b="1" dirty="0">
                <a:ln>
                  <a:noFill/>
                </a:ln>
                <a:solidFill>
                  <a:schemeClr val="tx1">
                    <a:lumMod val="85000"/>
                    <a:lumOff val="15000"/>
                  </a:schemeClr>
                </a:solidFill>
                <a:latin typeface="Arial" panose="020B0604020202020204" pitchFamily="34" charset="0"/>
                <a:ea typeface="微软雅黑" charset="-122"/>
                <a:sym typeface="+mn-ea"/>
              </a:rPr>
              <a:t>谢谢观看</a:t>
            </a:r>
            <a:endParaRPr lang="zh-CN" altLang="en-US" sz="4000" b="1" dirty="0">
              <a:ln>
                <a:noFill/>
              </a:ln>
              <a:solidFill>
                <a:schemeClr val="tx1">
                  <a:lumMod val="85000"/>
                  <a:lumOff val="15000"/>
                </a:schemeClr>
              </a:solidFill>
              <a:latin typeface="Arial" panose="020B0604020202020204" pitchFamily="34" charset="0"/>
              <a:ea typeface="微软雅黑"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09 下午4.58.04"/>
          <p:cNvPicPr>
            <a:picLocks noChangeAspect="1"/>
          </p:cNvPicPr>
          <p:nvPr/>
        </p:nvPicPr>
        <p:blipFill>
          <a:blip r:embed="rId1"/>
          <a:stretch>
            <a:fillRect/>
          </a:stretch>
        </p:blipFill>
        <p:spPr>
          <a:xfrm>
            <a:off x="815975" y="2127250"/>
            <a:ext cx="10560050" cy="3507740"/>
          </a:xfrm>
          <a:prstGeom prst="rect">
            <a:avLst/>
          </a:prstGeom>
        </p:spPr>
      </p:pic>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Ext4</a:t>
            </a:r>
            <a:endParaRPr lang="en-US" altLang="zh-CN" sz="4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Fat32</a:t>
            </a:r>
            <a:endParaRPr lang="en-US" altLang="zh-CN" sz="4000" b="1"/>
          </a:p>
        </p:txBody>
      </p:sp>
      <p:pic>
        <p:nvPicPr>
          <p:cNvPr id="2" name="图片 1" descr="截屏2022-05-09 下午5.04.20"/>
          <p:cNvPicPr>
            <a:picLocks noChangeAspect="1"/>
          </p:cNvPicPr>
          <p:nvPr/>
        </p:nvPicPr>
        <p:blipFill>
          <a:blip r:embed="rId1"/>
          <a:stretch>
            <a:fillRect/>
          </a:stretch>
        </p:blipFill>
        <p:spPr>
          <a:xfrm>
            <a:off x="816610" y="2006600"/>
            <a:ext cx="10558800" cy="398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Xv6-fs</a:t>
            </a:r>
            <a:endParaRPr lang="en-US" altLang="zh-CN" sz="4000" b="1"/>
          </a:p>
        </p:txBody>
      </p:sp>
      <p:pic>
        <p:nvPicPr>
          <p:cNvPr id="2" name="图片 1" descr="截屏2022-05-09 下午5.05.54"/>
          <p:cNvPicPr>
            <a:picLocks noChangeAspect="1"/>
          </p:cNvPicPr>
          <p:nvPr/>
        </p:nvPicPr>
        <p:blipFill>
          <a:blip r:embed="rId1"/>
          <a:stretch>
            <a:fillRect/>
          </a:stretch>
        </p:blipFill>
        <p:spPr>
          <a:xfrm>
            <a:off x="816610" y="2083435"/>
            <a:ext cx="10558800" cy="289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7475" y="3152775"/>
            <a:ext cx="4336415" cy="553085"/>
          </a:xfrm>
          <a:prstGeom prst="rect">
            <a:avLst/>
          </a:prstGeom>
          <a:noFill/>
        </p:spPr>
        <p:txBody>
          <a:bodyPr wrap="square" rtlCol="0">
            <a:spAutoFit/>
          </a:bodyPr>
          <a:p>
            <a:pPr indent="0">
              <a:buFont typeface="Wingdings" panose="05000000000000000000" charset="0"/>
              <a:buNone/>
            </a:pPr>
            <a:r>
              <a:rPr lang="zh-CN" altLang="en-US" sz="3000"/>
              <a:t>本地更新？异地</a:t>
            </a:r>
            <a:r>
              <a:rPr lang="zh-CN" altLang="en-US" sz="3000"/>
              <a:t>更新？</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tags/tag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5266_13*a*1"/>
  <p:tag name="KSO_WM_TEMPLATE_CATEGORY" val="custom"/>
  <p:tag name="KSO_WM_TEMPLATE_INDEX" val="20205266"/>
  <p:tag name="KSO_WM_UNIT_LAYERLEVEL" val="1"/>
  <p:tag name="KSO_WM_TAG_VERSION" val="1.0"/>
  <p:tag name="KSO_WM_BEAUTIFY_FLAG" val="#wm#"/>
  <p:tag name="KSO_WM_UNIT_PRESET_TEXT" val="单击此处添加标题"/>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3926</Words>
  <Application>WPS 演示</Application>
  <PresentationFormat>宽屏</PresentationFormat>
  <Paragraphs>286</Paragraphs>
  <Slides>54</Slides>
  <Notes>0</Notes>
  <HiddenSlides>0</HiddenSlides>
  <MMClips>1</MMClips>
  <ScaleCrop>false</ScaleCrop>
  <HeadingPairs>
    <vt:vector size="6" baseType="variant">
      <vt:variant>
        <vt:lpstr>已用的字体</vt:lpstr>
      </vt:variant>
      <vt:variant>
        <vt:i4>18</vt:i4>
      </vt:variant>
      <vt:variant>
        <vt:lpstr>主题</vt:lpstr>
      </vt:variant>
      <vt:variant>
        <vt:i4>44</vt:i4>
      </vt:variant>
      <vt:variant>
        <vt:lpstr>幻灯片标题</vt:lpstr>
      </vt:variant>
      <vt:variant>
        <vt:i4>54</vt:i4>
      </vt:variant>
    </vt:vector>
  </HeadingPairs>
  <TitlesOfParts>
    <vt:vector size="116" baseType="lpstr">
      <vt:lpstr>Arial</vt:lpstr>
      <vt:lpstr>宋体</vt:lpstr>
      <vt:lpstr>Wingdings</vt:lpstr>
      <vt:lpstr>方正清刻本悦宋简体</vt:lpstr>
      <vt:lpstr>Century Gothic</vt:lpstr>
      <vt:lpstr>DokChampa</vt:lpstr>
      <vt:lpstr>Arial Unicode MS</vt:lpstr>
      <vt:lpstr>Wingdings</vt:lpstr>
      <vt:lpstr>微软雅黑</vt:lpstr>
      <vt:lpstr>汉仪旗黑</vt:lpstr>
      <vt:lpstr>宋体</vt:lpstr>
      <vt:lpstr>Calibri</vt:lpstr>
      <vt:lpstr>汉仪书宋二KW</vt:lpstr>
      <vt:lpstr>微软雅黑</vt:lpstr>
      <vt:lpstr>Malgun Gothic</vt:lpstr>
      <vt:lpstr>Apple SD Gothic Neo</vt:lpstr>
      <vt:lpstr>等线</vt:lpstr>
      <vt:lpstr>汉仪中等线KW</vt:lpstr>
      <vt:lpstr>Office 主题</vt:lpstr>
      <vt:lpstr>10_Office 主题</vt:lpstr>
      <vt:lpstr>3_Office 主题</vt:lpstr>
      <vt:lpstr>4_Office 主题</vt:lpstr>
      <vt:lpstr>6_Office 主题</vt:lpstr>
      <vt:lpstr>8_Office 主题</vt:lpstr>
      <vt:lpstr>11_Office 主题</vt:lpstr>
      <vt:lpstr>14_Office 主题</vt:lpstr>
      <vt:lpstr>15_Office 主题</vt:lpstr>
      <vt:lpstr>7_Office 主题</vt:lpstr>
      <vt:lpstr>18_Office 主题</vt:lpstr>
      <vt:lpstr>12_Office 主题</vt:lpstr>
      <vt:lpstr>13_Office 主题</vt:lpstr>
      <vt:lpstr>16_Office 主题</vt:lpstr>
      <vt:lpstr>9_Office 主题</vt:lpstr>
      <vt:lpstr>17_Office 主题</vt:lpstr>
      <vt:lpstr>19_Office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20_Office 主题</vt:lpstr>
      <vt:lpstr>33_Office 主题</vt:lpstr>
      <vt:lpstr>34_Office 主题</vt:lpstr>
      <vt:lpstr>35_Office 主题</vt:lpstr>
      <vt:lpstr>36_Office 主题</vt:lpstr>
      <vt:lpstr>37_Office 主题</vt:lpstr>
      <vt:lpstr>39_Office 主题</vt:lpstr>
      <vt:lpstr>40_Office 主题</vt:lpstr>
      <vt:lpstr>47_Office 主题</vt:lpstr>
      <vt:lpstr>48_Office 主题</vt:lpstr>
      <vt:lpstr>1_Office 主题</vt:lpstr>
      <vt:lpstr>5_Office 主题</vt:lpstr>
      <vt:lpstr>38_Office 主题</vt:lpstr>
      <vt:lpstr>49_Office 主题</vt:lpstr>
      <vt:lpstr>50_Office 主题</vt:lpstr>
      <vt:lpstr>51_Office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退极化场</cp:lastModifiedBy>
  <cp:revision>49</cp:revision>
  <dcterms:created xsi:type="dcterms:W3CDTF">2022-05-30T07:32:59Z</dcterms:created>
  <dcterms:modified xsi:type="dcterms:W3CDTF">2022-05-30T07:32:59Z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F12E388E0E36E2FF095494623063334E</vt:lpwstr>
  </property>
</Properties>
</file>